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 id="2147483858" r:id="rId2"/>
  </p:sldMasterIdLst>
  <p:notesMasterIdLst>
    <p:notesMasterId r:id="rId36"/>
  </p:notesMasterIdLst>
  <p:sldIdLst>
    <p:sldId id="302" r:id="rId3"/>
    <p:sldId id="257" r:id="rId4"/>
    <p:sldId id="263" r:id="rId5"/>
    <p:sldId id="272" r:id="rId6"/>
    <p:sldId id="264" r:id="rId7"/>
    <p:sldId id="277" r:id="rId8"/>
    <p:sldId id="278" r:id="rId9"/>
    <p:sldId id="279" r:id="rId10"/>
    <p:sldId id="270" r:id="rId11"/>
    <p:sldId id="273" r:id="rId12"/>
    <p:sldId id="280" r:id="rId13"/>
    <p:sldId id="274" r:id="rId14"/>
    <p:sldId id="260" r:id="rId15"/>
    <p:sldId id="281" r:id="rId16"/>
    <p:sldId id="267" r:id="rId17"/>
    <p:sldId id="275" r:id="rId18"/>
    <p:sldId id="282" r:id="rId19"/>
    <p:sldId id="283" r:id="rId20"/>
    <p:sldId id="284" r:id="rId21"/>
    <p:sldId id="288" r:id="rId22"/>
    <p:sldId id="268" r:id="rId23"/>
    <p:sldId id="285" r:id="rId24"/>
    <p:sldId id="287" r:id="rId25"/>
    <p:sldId id="286" r:id="rId26"/>
    <p:sldId id="290" r:id="rId27"/>
    <p:sldId id="291" r:id="rId28"/>
    <p:sldId id="292" r:id="rId29"/>
    <p:sldId id="293" r:id="rId30"/>
    <p:sldId id="294" r:id="rId31"/>
    <p:sldId id="295" r:id="rId32"/>
    <p:sldId id="296" r:id="rId33"/>
    <p:sldId id="299" r:id="rId34"/>
    <p:sldId id="297" r:id="rId3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8377" autoAdjust="0"/>
  </p:normalViewPr>
  <p:slideViewPr>
    <p:cSldViewPr>
      <p:cViewPr varScale="1">
        <p:scale>
          <a:sx n="103" d="100"/>
          <a:sy n="103" d="100"/>
        </p:scale>
        <p:origin x="1854" y="102"/>
      </p:cViewPr>
      <p:guideLst>
        <p:guide orient="horz" pos="2160"/>
        <p:guide pos="2880"/>
      </p:guideLst>
    </p:cSldViewPr>
  </p:slideViewPr>
  <p:outlineViewPr>
    <p:cViewPr>
      <p:scale>
        <a:sx n="33" d="100"/>
        <a:sy n="33" d="100"/>
      </p:scale>
      <p:origin x="0" y="20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A779C9F-F3C0-470C-915C-F73BB6BE233A}" type="datetimeFigureOut">
              <a:rPr lang="en-US"/>
              <a:pPr>
                <a:defRPr/>
              </a:pPr>
              <a:t>5/3/2016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47281B2-5D70-4A47-A30A-C475A4E9BF71}" type="slidenum">
              <a:rPr lang="en-US" altLang="en-US"/>
              <a:pPr>
                <a:defRPr/>
              </a:pPr>
              <a:t>‹#›</a:t>
            </a:fld>
            <a:endParaRPr lang="en-US" altLang="en-US"/>
          </a:p>
        </p:txBody>
      </p:sp>
    </p:spTree>
    <p:extLst>
      <p:ext uri="{BB962C8B-B14F-4D97-AF65-F5344CB8AC3E}">
        <p14:creationId xmlns:p14="http://schemas.microsoft.com/office/powerpoint/2010/main" val="332619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65CEE7-FA74-4658-A44A-2A4472259408}" type="slidenum">
              <a:rPr lang="en-US" altLang="en-US" smtClean="0">
                <a:solidFill>
                  <a:prstClr val="black"/>
                </a:solidFill>
              </a:rPr>
              <a:pPr/>
              <a:t>1</a:t>
            </a:fld>
            <a:endParaRPr lang="en-US" altLang="en-US" smtClean="0">
              <a:solidFill>
                <a:prstClr val="black"/>
              </a:solidFill>
            </a:endParaRPr>
          </a:p>
        </p:txBody>
      </p:sp>
    </p:spTree>
    <p:extLst>
      <p:ext uri="{BB962C8B-B14F-4D97-AF65-F5344CB8AC3E}">
        <p14:creationId xmlns:p14="http://schemas.microsoft.com/office/powerpoint/2010/main" val="45801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F899EDA-C075-46EA-BA4A-CB899A03B214}" type="slidenum">
              <a:rPr lang="en-US" altLang="en-US" smtClean="0"/>
              <a:pPr/>
              <a:t>3</a:t>
            </a:fld>
            <a:endParaRPr lang="en-US" altLang="en-US" smtClean="0"/>
          </a:p>
        </p:txBody>
      </p:sp>
    </p:spTree>
    <p:extLst>
      <p:ext uri="{BB962C8B-B14F-4D97-AF65-F5344CB8AC3E}">
        <p14:creationId xmlns:p14="http://schemas.microsoft.com/office/powerpoint/2010/main" val="32950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47281B2-5D70-4A47-A30A-C475A4E9BF71}" type="slidenum">
              <a:rPr lang="en-US" altLang="en-US" smtClean="0"/>
              <a:pPr>
                <a:defRPr/>
              </a:pPr>
              <a:t>8</a:t>
            </a:fld>
            <a:endParaRPr lang="en-US" altLang="en-US"/>
          </a:p>
        </p:txBody>
      </p:sp>
    </p:spTree>
    <p:extLst>
      <p:ext uri="{BB962C8B-B14F-4D97-AF65-F5344CB8AC3E}">
        <p14:creationId xmlns:p14="http://schemas.microsoft.com/office/powerpoint/2010/main" val="3428963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B6FF728-2F55-4A56-A0FA-E421192D5E2E}" type="slidenum">
              <a:rPr lang="en-US" altLang="en-US" smtClean="0"/>
              <a:pPr/>
              <a:t>13</a:t>
            </a:fld>
            <a:endParaRPr lang="en-US" altLang="en-US" smtClean="0"/>
          </a:p>
        </p:txBody>
      </p:sp>
    </p:spTree>
    <p:extLst>
      <p:ext uri="{BB962C8B-B14F-4D97-AF65-F5344CB8AC3E}">
        <p14:creationId xmlns:p14="http://schemas.microsoft.com/office/powerpoint/2010/main" val="2218391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47281B2-5D70-4A47-A30A-C475A4E9BF71}" type="slidenum">
              <a:rPr lang="en-US" altLang="en-US" smtClean="0"/>
              <a:pPr>
                <a:defRPr/>
              </a:pPr>
              <a:t>25</a:t>
            </a:fld>
            <a:endParaRPr lang="en-US" altLang="en-US"/>
          </a:p>
        </p:txBody>
      </p:sp>
    </p:spTree>
    <p:extLst>
      <p:ext uri="{BB962C8B-B14F-4D97-AF65-F5344CB8AC3E}">
        <p14:creationId xmlns:p14="http://schemas.microsoft.com/office/powerpoint/2010/main" val="263063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47281B2-5D70-4A47-A30A-C475A4E9BF71}" type="slidenum">
              <a:rPr lang="en-US" altLang="en-US" smtClean="0"/>
              <a:pPr>
                <a:defRPr/>
              </a:pPr>
              <a:t>28</a:t>
            </a:fld>
            <a:endParaRPr lang="en-US" altLang="en-US"/>
          </a:p>
        </p:txBody>
      </p:sp>
    </p:spTree>
    <p:extLst>
      <p:ext uri="{BB962C8B-B14F-4D97-AF65-F5344CB8AC3E}">
        <p14:creationId xmlns:p14="http://schemas.microsoft.com/office/powerpoint/2010/main" val="3022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1310DC2B-2589-4394-8459-B94D88C1909F}"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970B68D0-68F1-4A3A-9AA3-814151F3B85B}" type="slidenum">
              <a:rPr lang="en-US" altLang="en-US" smtClean="0"/>
              <a:pPr>
                <a:defRPr/>
              </a:pPr>
              <a:t>‹#›</a:t>
            </a:fld>
            <a:endParaRPr lang="en-US" altLang="en-US"/>
          </a:p>
        </p:txBody>
      </p:sp>
    </p:spTree>
    <p:extLst>
      <p:ext uri="{BB962C8B-B14F-4D97-AF65-F5344CB8AC3E}">
        <p14:creationId xmlns:p14="http://schemas.microsoft.com/office/powerpoint/2010/main" val="408672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ABAEA48-64F4-4744-9370-BDFD9B165F55}"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B8B0187B-15A6-4B1B-979F-510FF1CAC2DB}" type="slidenum">
              <a:rPr lang="en-US" altLang="en-US" smtClean="0"/>
              <a:pPr>
                <a:defRPr/>
              </a:pPr>
              <a:t>‹#›</a:t>
            </a:fld>
            <a:endParaRPr lang="en-US" altLang="en-US"/>
          </a:p>
        </p:txBody>
      </p:sp>
    </p:spTree>
    <p:extLst>
      <p:ext uri="{BB962C8B-B14F-4D97-AF65-F5344CB8AC3E}">
        <p14:creationId xmlns:p14="http://schemas.microsoft.com/office/powerpoint/2010/main" val="418185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B11ACF08-D1C0-4D01-9687-EF33D64A3373}"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B8B0187B-15A6-4B1B-979F-510FF1CAC2DB}" type="slidenum">
              <a:rPr lang="en-US" altLang="en-US" smtClean="0"/>
              <a:pPr>
                <a:defRPr/>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21334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F8E56642-FA67-47CB-A59B-19CB095EA222}"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B8B0187B-15A6-4B1B-979F-510FF1CAC2DB}" type="slidenum">
              <a:rPr lang="en-US" altLang="en-US" smtClean="0"/>
              <a:pPr>
                <a:defRPr/>
              </a:pPr>
              <a:t>‹#›</a:t>
            </a:fld>
            <a:endParaRPr lang="en-US" altLang="en-US"/>
          </a:p>
        </p:txBody>
      </p:sp>
    </p:spTree>
    <p:extLst>
      <p:ext uri="{BB962C8B-B14F-4D97-AF65-F5344CB8AC3E}">
        <p14:creationId xmlns:p14="http://schemas.microsoft.com/office/powerpoint/2010/main" val="1607845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CCDABE0-ABF5-46BC-A5B4-5795BE558850}"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B8B0187B-15A6-4B1B-979F-510FF1CAC2DB}" type="slidenum">
              <a:rPr lang="en-US" altLang="en-US" smtClean="0"/>
              <a:pPr>
                <a:defRPr/>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31739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18402FE-0DE7-4CE2-960F-2F46B3655DEA}"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B8B0187B-15A6-4B1B-979F-510FF1CAC2DB}" type="slidenum">
              <a:rPr lang="en-US" altLang="en-US" smtClean="0"/>
              <a:pPr>
                <a:defRPr/>
              </a:pPr>
              <a:t>‹#›</a:t>
            </a:fld>
            <a:endParaRPr lang="en-US" altLang="en-US"/>
          </a:p>
        </p:txBody>
      </p:sp>
    </p:spTree>
    <p:extLst>
      <p:ext uri="{BB962C8B-B14F-4D97-AF65-F5344CB8AC3E}">
        <p14:creationId xmlns:p14="http://schemas.microsoft.com/office/powerpoint/2010/main" val="3990057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1F52AAA5-9ADC-4EF5-BD5F-4F999ADCFF34}"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62037EB6-CC93-4FA4-AF32-839999404E47}" type="slidenum">
              <a:rPr lang="en-US" altLang="en-US" smtClean="0"/>
              <a:pPr>
                <a:defRPr/>
              </a:pPr>
              <a:t>‹#›</a:t>
            </a:fld>
            <a:endParaRPr lang="en-US" altLang="en-US"/>
          </a:p>
        </p:txBody>
      </p:sp>
    </p:spTree>
    <p:extLst>
      <p:ext uri="{BB962C8B-B14F-4D97-AF65-F5344CB8AC3E}">
        <p14:creationId xmlns:p14="http://schemas.microsoft.com/office/powerpoint/2010/main" val="1885761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68CB58B3-F90D-4835-BD57-E1BCDAF19074}"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74FB120B-694D-4C06-9CD5-7C369C194B20}" type="slidenum">
              <a:rPr lang="en-US" altLang="en-US" smtClean="0"/>
              <a:pPr>
                <a:defRPr/>
              </a:pPr>
              <a:t>‹#›</a:t>
            </a:fld>
            <a:endParaRPr lang="en-US" altLang="en-US"/>
          </a:p>
        </p:txBody>
      </p:sp>
    </p:spTree>
    <p:extLst>
      <p:ext uri="{BB962C8B-B14F-4D97-AF65-F5344CB8AC3E}">
        <p14:creationId xmlns:p14="http://schemas.microsoft.com/office/powerpoint/2010/main" val="647047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027E8FB1-0100-4426-8D67-339EFCF62156}" type="datetime1">
              <a:rPr lang="en-US" smtClean="0">
                <a:solidFill>
                  <a:prstClr val="black">
                    <a:tint val="75000"/>
                  </a:prstClr>
                </a:solidFill>
              </a:r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6" name="Slide Number Placeholder 5"/>
          <p:cNvSpPr>
            <a:spLocks noGrp="1"/>
          </p:cNvSpPr>
          <p:nvPr>
            <p:ph type="sldNum" sz="quarter" idx="12"/>
          </p:nvPr>
        </p:nvSpPr>
        <p:spPr/>
        <p:txBody>
          <a:bodyPr/>
          <a:lstStyle>
            <a:lvl1pPr>
              <a:defRPr/>
            </a:lvl1pPr>
          </a:lstStyle>
          <a:p>
            <a:pPr>
              <a:defRPr/>
            </a:pPr>
            <a:fld id="{DA61AFED-C68C-4FB0-8E03-38250E43E23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410863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CA5A6A43-E8CA-4E75-BF2E-EBF405053787}" type="datetime1">
              <a:rPr lang="en-US" smtClean="0">
                <a:solidFill>
                  <a:prstClr val="black">
                    <a:tint val="75000"/>
                  </a:prstClr>
                </a:solidFill>
              </a:r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6" name="Slide Number Placeholder 5"/>
          <p:cNvSpPr>
            <a:spLocks noGrp="1"/>
          </p:cNvSpPr>
          <p:nvPr>
            <p:ph type="sldNum" sz="quarter" idx="12"/>
          </p:nvPr>
        </p:nvSpPr>
        <p:spPr/>
        <p:txBody>
          <a:bodyPr/>
          <a:lstStyle>
            <a:lvl1pPr>
              <a:defRPr/>
            </a:lvl1pPr>
          </a:lstStyle>
          <a:p>
            <a:pPr>
              <a:defRPr/>
            </a:pPr>
            <a:fld id="{2CA4C80B-F272-49F4-A793-7DE21A0AD9EF}"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1210856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113DB5D-8848-4B6A-BDA4-7C2313B8398D}" type="datetime1">
              <a:rPr lang="en-US" smtClean="0">
                <a:solidFill>
                  <a:prstClr val="black">
                    <a:tint val="75000"/>
                  </a:prstClr>
                </a:solidFill>
              </a:r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6" name="Slide Number Placeholder 5"/>
          <p:cNvSpPr>
            <a:spLocks noGrp="1"/>
          </p:cNvSpPr>
          <p:nvPr>
            <p:ph type="sldNum" sz="quarter" idx="12"/>
          </p:nvPr>
        </p:nvSpPr>
        <p:spPr/>
        <p:txBody>
          <a:bodyPr/>
          <a:lstStyle>
            <a:lvl1pPr>
              <a:defRPr/>
            </a:lvl1pPr>
          </a:lstStyle>
          <a:p>
            <a:pPr>
              <a:defRPr/>
            </a:pPr>
            <a:fld id="{52764AB0-8762-40F4-A30D-CB2C26A032F3}"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18095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B398690C-47B8-4C4A-9E21-222A27A49EED}"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E71D7A41-56C8-410A-89F7-902DF9FAB046}" type="slidenum">
              <a:rPr lang="en-US" altLang="en-US" smtClean="0"/>
              <a:pPr>
                <a:defRPr/>
              </a:pPr>
              <a:t>‹#›</a:t>
            </a:fld>
            <a:endParaRPr lang="en-US" altLang="en-US"/>
          </a:p>
        </p:txBody>
      </p:sp>
    </p:spTree>
    <p:extLst>
      <p:ext uri="{BB962C8B-B14F-4D97-AF65-F5344CB8AC3E}">
        <p14:creationId xmlns:p14="http://schemas.microsoft.com/office/powerpoint/2010/main" val="1602030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72D41A9C-B5AA-4BAB-B9C3-F8EAA60AA486}" type="datetime1">
              <a:rPr lang="en-US" smtClean="0">
                <a:solidFill>
                  <a:prstClr val="black">
                    <a:tint val="75000"/>
                  </a:prstClr>
                </a:solidFill>
              </a:rPr>
              <a:t>5/3/2016</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7" name="Slide Number Placeholder 5"/>
          <p:cNvSpPr>
            <a:spLocks noGrp="1"/>
          </p:cNvSpPr>
          <p:nvPr>
            <p:ph type="sldNum" sz="quarter" idx="12"/>
          </p:nvPr>
        </p:nvSpPr>
        <p:spPr/>
        <p:txBody>
          <a:bodyPr/>
          <a:lstStyle>
            <a:lvl1pPr>
              <a:defRPr/>
            </a:lvl1pPr>
          </a:lstStyle>
          <a:p>
            <a:pPr>
              <a:defRPr/>
            </a:pPr>
            <a:fld id="{8289CE02-E714-4467-B5AF-8B512F3CACD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693257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p:txBody>
          <a:bodyPr/>
          <a:lstStyle>
            <a:lvl1pPr>
              <a:defRPr/>
            </a:lvl1pPr>
          </a:lstStyle>
          <a:p>
            <a:pPr>
              <a:defRPr/>
            </a:pPr>
            <a:fld id="{F186F741-118D-4FC5-A917-AB22A88B88EE}" type="datetime1">
              <a:rPr lang="en-US" smtClean="0">
                <a:solidFill>
                  <a:prstClr val="black">
                    <a:tint val="75000"/>
                  </a:prstClr>
                </a:solidFill>
              </a:rPr>
              <a:t>5/3/2016</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9" name="Slide Number Placeholder 5"/>
          <p:cNvSpPr>
            <a:spLocks noGrp="1"/>
          </p:cNvSpPr>
          <p:nvPr>
            <p:ph type="sldNum" sz="quarter" idx="12"/>
          </p:nvPr>
        </p:nvSpPr>
        <p:spPr/>
        <p:txBody>
          <a:bodyPr/>
          <a:lstStyle>
            <a:lvl1pPr>
              <a:defRPr/>
            </a:lvl1pPr>
          </a:lstStyle>
          <a:p>
            <a:pPr>
              <a:defRPr/>
            </a:pPr>
            <a:fld id="{55105A21-7DBD-4CDE-BE44-B0EA56D4EEDC}"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530569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A6958751-B8B9-46E3-98B6-E06A8663A99C}" type="datetime1">
              <a:rPr lang="en-US" smtClean="0">
                <a:solidFill>
                  <a:prstClr val="black">
                    <a:tint val="75000"/>
                  </a:prstClr>
                </a:solidFill>
              </a:rPr>
              <a:t>5/3/2016</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5" name="Slide Number Placeholder 5"/>
          <p:cNvSpPr>
            <a:spLocks noGrp="1"/>
          </p:cNvSpPr>
          <p:nvPr>
            <p:ph type="sldNum" sz="quarter" idx="12"/>
          </p:nvPr>
        </p:nvSpPr>
        <p:spPr/>
        <p:txBody>
          <a:bodyPr/>
          <a:lstStyle>
            <a:lvl1pPr>
              <a:defRPr/>
            </a:lvl1pPr>
          </a:lstStyle>
          <a:p>
            <a:pPr>
              <a:defRPr/>
            </a:pPr>
            <a:fld id="{2144F6BB-DB0C-48D1-B619-D6858CA2506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20369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780D99-7E52-48F4-99F9-A9415A32134F}" type="datetime1">
              <a:rPr lang="en-US" smtClean="0">
                <a:solidFill>
                  <a:prstClr val="black">
                    <a:tint val="75000"/>
                  </a:prstClr>
                </a:solidFill>
              </a:rPr>
              <a:t>5/3/2016</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4" name="Slide Number Placeholder 5"/>
          <p:cNvSpPr>
            <a:spLocks noGrp="1"/>
          </p:cNvSpPr>
          <p:nvPr>
            <p:ph type="sldNum" sz="quarter" idx="12"/>
          </p:nvPr>
        </p:nvSpPr>
        <p:spPr/>
        <p:txBody>
          <a:bodyPr/>
          <a:lstStyle>
            <a:lvl1pPr>
              <a:defRPr/>
            </a:lvl1pPr>
          </a:lstStyle>
          <a:p>
            <a:pPr>
              <a:defRPr/>
            </a:pPr>
            <a:fld id="{72404D71-F6FC-4F0A-A373-CEB5A10865D5}"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54368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0C23B18-929F-4034-B707-DD6693F83479}" type="datetime1">
              <a:rPr lang="en-US" smtClean="0">
                <a:solidFill>
                  <a:prstClr val="black">
                    <a:tint val="75000"/>
                  </a:prstClr>
                </a:solidFill>
              </a:rPr>
              <a:t>5/3/2016</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7" name="Slide Number Placeholder 5"/>
          <p:cNvSpPr>
            <a:spLocks noGrp="1"/>
          </p:cNvSpPr>
          <p:nvPr>
            <p:ph type="sldNum" sz="quarter" idx="12"/>
          </p:nvPr>
        </p:nvSpPr>
        <p:spPr/>
        <p:txBody>
          <a:bodyPr/>
          <a:lstStyle>
            <a:lvl1pPr>
              <a:defRPr/>
            </a:lvl1pPr>
          </a:lstStyle>
          <a:p>
            <a:pPr>
              <a:defRPr/>
            </a:pPr>
            <a:fld id="{4BDBB77C-CCA2-4CED-88C3-41005011449A}"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762783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smtClean="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7CD32DA-B0E8-468E-80D4-4050DE61AA1B}" type="datetime1">
              <a:rPr lang="en-US" smtClean="0">
                <a:solidFill>
                  <a:prstClr val="black">
                    <a:tint val="75000"/>
                  </a:prstClr>
                </a:solidFill>
              </a:rPr>
              <a:t>5/3/2016</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7" name="Slide Number Placeholder 5"/>
          <p:cNvSpPr>
            <a:spLocks noGrp="1"/>
          </p:cNvSpPr>
          <p:nvPr>
            <p:ph type="sldNum" sz="quarter" idx="12"/>
          </p:nvPr>
        </p:nvSpPr>
        <p:spPr/>
        <p:txBody>
          <a:bodyPr/>
          <a:lstStyle>
            <a:lvl1pPr>
              <a:defRPr/>
            </a:lvl1pPr>
          </a:lstStyle>
          <a:p>
            <a:pPr>
              <a:defRPr/>
            </a:pPr>
            <a:fld id="{D22E43DC-F7A4-47A7-B5F5-16EE4D94564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435968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36AAEC44-183E-4419-B11F-71BC6FA4D050}" type="datetime1">
              <a:rPr lang="en-US" smtClean="0">
                <a:solidFill>
                  <a:prstClr val="black">
                    <a:tint val="75000"/>
                  </a:prstClr>
                </a:solidFill>
              </a:r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6" name="Slide Number Placeholder 5"/>
          <p:cNvSpPr>
            <a:spLocks noGrp="1"/>
          </p:cNvSpPr>
          <p:nvPr>
            <p:ph type="sldNum" sz="quarter" idx="12"/>
          </p:nvPr>
        </p:nvSpPr>
        <p:spPr/>
        <p:txBody>
          <a:bodyPr/>
          <a:lstStyle>
            <a:lvl1pPr>
              <a:defRPr/>
            </a:lvl1pPr>
          </a:lstStyle>
          <a:p>
            <a:pPr>
              <a:defRPr/>
            </a:pPr>
            <a:fld id="{1077BFD8-3254-4D93-A9FE-A99AF7F5EEE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7629557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1378EF06-BBAB-4AF2-A48F-43FD598FB4EB}" type="datetime1">
              <a:rPr lang="en-US" smtClean="0">
                <a:solidFill>
                  <a:prstClr val="black">
                    <a:tint val="75000"/>
                  </a:prstClr>
                </a:solidFill>
              </a:rPr>
              <a:t>5/3/2016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Gesture Based VR</a:t>
            </a:r>
          </a:p>
        </p:txBody>
      </p:sp>
      <p:sp>
        <p:nvSpPr>
          <p:cNvPr id="6" name="Slide Number Placeholder 5"/>
          <p:cNvSpPr>
            <a:spLocks noGrp="1"/>
          </p:cNvSpPr>
          <p:nvPr>
            <p:ph type="sldNum" sz="quarter" idx="12"/>
          </p:nvPr>
        </p:nvSpPr>
        <p:spPr/>
        <p:txBody>
          <a:bodyPr/>
          <a:lstStyle>
            <a:lvl1pPr>
              <a:defRPr/>
            </a:lvl1pPr>
          </a:lstStyle>
          <a:p>
            <a:pPr>
              <a:defRPr/>
            </a:pPr>
            <a:fld id="{7FF309BC-82C7-4F27-878A-BF39A7BF2DA2}"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403423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2FBFE9E-4788-48FD-A6A4-9425534D8E16}"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ACC4CAAD-E0CC-4F81-A757-77A81E321772}" type="slidenum">
              <a:rPr lang="en-US" altLang="en-US" smtClean="0"/>
              <a:pPr>
                <a:defRPr/>
              </a:pPr>
              <a:t>‹#›</a:t>
            </a:fld>
            <a:endParaRPr lang="en-US" altLang="en-US"/>
          </a:p>
        </p:txBody>
      </p:sp>
    </p:spTree>
    <p:extLst>
      <p:ext uri="{BB962C8B-B14F-4D97-AF65-F5344CB8AC3E}">
        <p14:creationId xmlns:p14="http://schemas.microsoft.com/office/powerpoint/2010/main" val="5009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5251064D-C988-40F3-B622-5CE584B13A14}" type="datetime1">
              <a:rPr lang="en-US" smtClean="0"/>
              <a:t>5/3/2016</a:t>
            </a:fld>
            <a:endParaRPr lang="en-US"/>
          </a:p>
        </p:txBody>
      </p:sp>
      <p:sp>
        <p:nvSpPr>
          <p:cNvPr id="6" name="Footer Placeholder 5"/>
          <p:cNvSpPr>
            <a:spLocks noGrp="1"/>
          </p:cNvSpPr>
          <p:nvPr>
            <p:ph type="ftr" sz="quarter" idx="11"/>
          </p:nvPr>
        </p:nvSpPr>
        <p:spPr/>
        <p:txBody>
          <a:bodyPr/>
          <a:lstStyle/>
          <a:p>
            <a:pPr>
              <a:defRPr/>
            </a:pPr>
            <a:r>
              <a:rPr lang="en-US" smtClean="0"/>
              <a:t>Gesture Based VR</a:t>
            </a:r>
            <a:endParaRPr lang="en-US"/>
          </a:p>
        </p:txBody>
      </p:sp>
      <p:sp>
        <p:nvSpPr>
          <p:cNvPr id="7" name="Slide Number Placeholder 6"/>
          <p:cNvSpPr>
            <a:spLocks noGrp="1"/>
          </p:cNvSpPr>
          <p:nvPr>
            <p:ph type="sldNum" sz="quarter" idx="12"/>
          </p:nvPr>
        </p:nvSpPr>
        <p:spPr/>
        <p:txBody>
          <a:bodyPr/>
          <a:lstStyle/>
          <a:p>
            <a:pPr>
              <a:defRPr/>
            </a:pPr>
            <a:fld id="{612D46FC-BC6B-4468-8E8E-F26A1207BFF6}" type="slidenum">
              <a:rPr lang="en-US" altLang="en-US" smtClean="0"/>
              <a:pPr>
                <a:defRPr/>
              </a:pPr>
              <a:t>‹#›</a:t>
            </a:fld>
            <a:endParaRPr lang="en-US" altLang="en-US"/>
          </a:p>
        </p:txBody>
      </p:sp>
    </p:spTree>
    <p:extLst>
      <p:ext uri="{BB962C8B-B14F-4D97-AF65-F5344CB8AC3E}">
        <p14:creationId xmlns:p14="http://schemas.microsoft.com/office/powerpoint/2010/main" val="2055511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1F618C25-2399-45F4-9A89-C5F3A972F429}" type="datetime1">
              <a:rPr lang="en-US" smtClean="0"/>
              <a:t>5/3/2016</a:t>
            </a:fld>
            <a:endParaRPr lang="en-US"/>
          </a:p>
        </p:txBody>
      </p:sp>
      <p:sp>
        <p:nvSpPr>
          <p:cNvPr id="8" name="Footer Placeholder 7"/>
          <p:cNvSpPr>
            <a:spLocks noGrp="1"/>
          </p:cNvSpPr>
          <p:nvPr>
            <p:ph type="ftr" sz="quarter" idx="11"/>
          </p:nvPr>
        </p:nvSpPr>
        <p:spPr/>
        <p:txBody>
          <a:bodyPr/>
          <a:lstStyle/>
          <a:p>
            <a:pPr>
              <a:defRPr/>
            </a:pPr>
            <a:r>
              <a:rPr lang="en-US" smtClean="0"/>
              <a:t>Gesture Based VR</a:t>
            </a:r>
            <a:endParaRPr lang="en-US"/>
          </a:p>
        </p:txBody>
      </p:sp>
      <p:sp>
        <p:nvSpPr>
          <p:cNvPr id="9" name="Slide Number Placeholder 8"/>
          <p:cNvSpPr>
            <a:spLocks noGrp="1"/>
          </p:cNvSpPr>
          <p:nvPr>
            <p:ph type="sldNum" sz="quarter" idx="12"/>
          </p:nvPr>
        </p:nvSpPr>
        <p:spPr/>
        <p:txBody>
          <a:bodyPr/>
          <a:lstStyle/>
          <a:p>
            <a:pPr>
              <a:defRPr/>
            </a:pPr>
            <a:fld id="{33CA3D7F-9A07-44EC-A7F9-5840CA725E51}" type="slidenum">
              <a:rPr lang="en-US" altLang="en-US" smtClean="0"/>
              <a:pPr>
                <a:defRPr/>
              </a:pPr>
              <a:t>‹#›</a:t>
            </a:fld>
            <a:endParaRPr lang="en-US" altLang="en-US"/>
          </a:p>
        </p:txBody>
      </p:sp>
    </p:spTree>
    <p:extLst>
      <p:ext uri="{BB962C8B-B14F-4D97-AF65-F5344CB8AC3E}">
        <p14:creationId xmlns:p14="http://schemas.microsoft.com/office/powerpoint/2010/main" val="118978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DB868D7A-BA09-466A-A9A0-C8F73BE7F722}"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421D6AF5-1463-4D47-BA0B-0E641FF51A00}" type="slidenum">
              <a:rPr lang="en-US" altLang="en-US" smtClean="0"/>
              <a:pPr>
                <a:defRPr/>
              </a:pPr>
              <a:t>‹#›</a:t>
            </a:fld>
            <a:endParaRPr lang="en-US" altLang="en-US"/>
          </a:p>
        </p:txBody>
      </p:sp>
    </p:spTree>
    <p:extLst>
      <p:ext uri="{BB962C8B-B14F-4D97-AF65-F5344CB8AC3E}">
        <p14:creationId xmlns:p14="http://schemas.microsoft.com/office/powerpoint/2010/main" val="3760193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254C57B-63B1-467F-B075-1AECD6B3C127}"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8409A622-C389-4900-A78C-C91013447926}" type="slidenum">
              <a:rPr lang="en-US" altLang="en-US" smtClean="0"/>
              <a:pPr>
                <a:defRPr/>
              </a:pPr>
              <a:t>‹#›</a:t>
            </a:fld>
            <a:endParaRPr lang="en-US" altLang="en-US"/>
          </a:p>
        </p:txBody>
      </p:sp>
    </p:spTree>
    <p:extLst>
      <p:ext uri="{BB962C8B-B14F-4D97-AF65-F5344CB8AC3E}">
        <p14:creationId xmlns:p14="http://schemas.microsoft.com/office/powerpoint/2010/main" val="300390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FA623BC-A64F-4ED1-B9FD-C13394C741F2}" type="datetime1">
              <a:rPr lang="en-US" smtClean="0"/>
              <a:t>5/3/2016</a:t>
            </a:fld>
            <a:endParaRPr lang="en-US"/>
          </a:p>
        </p:txBody>
      </p:sp>
      <p:sp>
        <p:nvSpPr>
          <p:cNvPr id="6" name="Footer Placeholder 5"/>
          <p:cNvSpPr>
            <a:spLocks noGrp="1"/>
          </p:cNvSpPr>
          <p:nvPr>
            <p:ph type="ftr" sz="quarter" idx="11"/>
          </p:nvPr>
        </p:nvSpPr>
        <p:spPr/>
        <p:txBody>
          <a:bodyPr/>
          <a:lstStyle/>
          <a:p>
            <a:pPr>
              <a:defRPr/>
            </a:pPr>
            <a:r>
              <a:rPr lang="en-US" smtClean="0"/>
              <a:t>Gesture Based VR</a:t>
            </a:r>
            <a:endParaRPr lang="en-US"/>
          </a:p>
        </p:txBody>
      </p:sp>
      <p:sp>
        <p:nvSpPr>
          <p:cNvPr id="7" name="Slide Number Placeholder 6"/>
          <p:cNvSpPr>
            <a:spLocks noGrp="1"/>
          </p:cNvSpPr>
          <p:nvPr>
            <p:ph type="sldNum" sz="quarter" idx="12"/>
          </p:nvPr>
        </p:nvSpPr>
        <p:spPr/>
        <p:txBody>
          <a:bodyPr/>
          <a:lstStyle/>
          <a:p>
            <a:pPr>
              <a:defRPr/>
            </a:pPr>
            <a:fld id="{A588D9BF-3BE0-43D4-BE00-04F74C22A30E}" type="slidenum">
              <a:rPr lang="en-US" altLang="en-US" smtClean="0"/>
              <a:pPr>
                <a:defRPr/>
              </a:pPr>
              <a:t>‹#›</a:t>
            </a:fld>
            <a:endParaRPr lang="en-US" altLang="en-US"/>
          </a:p>
        </p:txBody>
      </p:sp>
    </p:spTree>
    <p:extLst>
      <p:ext uri="{BB962C8B-B14F-4D97-AF65-F5344CB8AC3E}">
        <p14:creationId xmlns:p14="http://schemas.microsoft.com/office/powerpoint/2010/main" val="301722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5990E6C-7322-45D4-BAE8-B9994C806294}" type="datetime1">
              <a:rPr lang="en-US" smtClean="0"/>
              <a:t>5/3/2016</a:t>
            </a:fld>
            <a:endParaRPr lang="en-US"/>
          </a:p>
        </p:txBody>
      </p:sp>
      <p:sp>
        <p:nvSpPr>
          <p:cNvPr id="6" name="Footer Placeholder 5"/>
          <p:cNvSpPr>
            <a:spLocks noGrp="1"/>
          </p:cNvSpPr>
          <p:nvPr>
            <p:ph type="ftr" sz="quarter" idx="11"/>
          </p:nvPr>
        </p:nvSpPr>
        <p:spPr/>
        <p:txBody>
          <a:bodyPr/>
          <a:lstStyle/>
          <a:p>
            <a:pPr>
              <a:defRPr/>
            </a:pPr>
            <a:r>
              <a:rPr lang="en-US" smtClean="0"/>
              <a:t>Gesture Based VR</a:t>
            </a:r>
            <a:endParaRPr lang="en-US"/>
          </a:p>
        </p:txBody>
      </p:sp>
      <p:sp>
        <p:nvSpPr>
          <p:cNvPr id="7" name="Slide Number Placeholder 6"/>
          <p:cNvSpPr>
            <a:spLocks noGrp="1"/>
          </p:cNvSpPr>
          <p:nvPr>
            <p:ph type="sldNum" sz="quarter" idx="12"/>
          </p:nvPr>
        </p:nvSpPr>
        <p:spPr/>
        <p:txBody>
          <a:bodyPr/>
          <a:lstStyle/>
          <a:p>
            <a:pPr>
              <a:defRPr/>
            </a:pPr>
            <a:fld id="{6F0BEA27-3627-4068-A7B1-23264EB3048C}" type="slidenum">
              <a:rPr lang="en-US" altLang="en-US" smtClean="0"/>
              <a:pPr>
                <a:defRPr/>
              </a:pPr>
              <a:t>‹#›</a:t>
            </a:fld>
            <a:endParaRPr lang="en-US" altLang="en-US"/>
          </a:p>
        </p:txBody>
      </p:sp>
    </p:spTree>
    <p:extLst>
      <p:ext uri="{BB962C8B-B14F-4D97-AF65-F5344CB8AC3E}">
        <p14:creationId xmlns:p14="http://schemas.microsoft.com/office/powerpoint/2010/main" val="109149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E04E020F-CCAC-49FF-ABA4-C6FDDE8509E1}" type="datetime1">
              <a:rPr lang="en-US" smtClean="0"/>
              <a:t>5/3/2016</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smtClean="0"/>
              <a:t>Gesture Based VR</a:t>
            </a: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a:defRPr/>
            </a:pPr>
            <a:fld id="{B8B0187B-15A6-4B1B-979F-510FF1CAC2DB}" type="slidenum">
              <a:rPr lang="en-US" altLang="en-US" smtClean="0"/>
              <a:pPr>
                <a:defRPr/>
              </a:pPr>
              <a:t>‹#›</a:t>
            </a:fld>
            <a:endParaRPr lang="en-US" altLang="en-US"/>
          </a:p>
        </p:txBody>
      </p:sp>
    </p:spTree>
    <p:extLst>
      <p:ext uri="{BB962C8B-B14F-4D97-AF65-F5344CB8AC3E}">
        <p14:creationId xmlns:p14="http://schemas.microsoft.com/office/powerpoint/2010/main" val="2635645766"/>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EC53A57F-2667-4D40-8758-C414AC338CD4}" type="datetime1">
              <a:rPr lang="en-US" smtClean="0">
                <a:solidFill>
                  <a:prstClr val="black">
                    <a:tint val="75000"/>
                  </a:prstClr>
                </a:solidFill>
              </a:rPr>
              <a:t>5/3/2016</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solidFill>
                  <a:prstClr val="black">
                    <a:tint val="75000"/>
                  </a:prstClr>
                </a:solidFill>
              </a:rPr>
              <a:t>Gesture Based VR</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574F5E0A-3781-46E9-9ACF-2309FE2EE621}"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18584603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jpg"/><Relationship Id="rId10" Type="http://schemas.openxmlformats.org/officeDocument/2006/relationships/image" Target="../media/image40.jpeg"/><Relationship Id="rId4" Type="http://schemas.openxmlformats.org/officeDocument/2006/relationships/image" Target="../media/image21.jpg"/><Relationship Id="rId9" Type="http://schemas.openxmlformats.org/officeDocument/2006/relationships/image" Target="../media/image39.jp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500063" y="990600"/>
            <a:ext cx="7696200" cy="1619250"/>
          </a:xfrm>
        </p:spPr>
        <p:txBody>
          <a:bodyPr/>
          <a:lstStyle/>
          <a:p>
            <a:pPr eaLnBrk="1" hangingPunct="1"/>
            <a:r>
              <a:rPr lang="en-IN" altLang="en-US" sz="2800" b="1" dirty="0" smtClean="0">
                <a:latin typeface="Times New Roman" panose="02020603050405020304" pitchFamily="18" charset="0"/>
                <a:cs typeface="Times New Roman" panose="02020603050405020304" pitchFamily="18" charset="0"/>
              </a:rPr>
              <a:t>Project VIVAVOCE</a:t>
            </a:r>
            <a:br>
              <a:rPr lang="en-IN" altLang="en-US" sz="2800" b="1" dirty="0" smtClean="0">
                <a:latin typeface="Times New Roman" panose="02020603050405020304" pitchFamily="18" charset="0"/>
                <a:cs typeface="Times New Roman" panose="02020603050405020304" pitchFamily="18" charset="0"/>
              </a:rPr>
            </a:br>
            <a:r>
              <a:rPr lang="en-IN" altLang="en-US" sz="2800" b="1" dirty="0" smtClean="0">
                <a:latin typeface="Times New Roman" panose="02020603050405020304" pitchFamily="18" charset="0"/>
                <a:cs typeface="Times New Roman" panose="02020603050405020304" pitchFamily="18" charset="0"/>
              </a:rPr>
              <a:t>on</a:t>
            </a:r>
            <a:br>
              <a:rPr lang="en-IN" altLang="en-US" sz="2800" b="1" dirty="0" smtClean="0">
                <a:latin typeface="Times New Roman" panose="02020603050405020304" pitchFamily="18" charset="0"/>
                <a:cs typeface="Times New Roman" panose="02020603050405020304" pitchFamily="18" charset="0"/>
              </a:rPr>
            </a:br>
            <a:r>
              <a:rPr lang="en-IN" altLang="en-US" sz="2800" b="1" dirty="0" smtClean="0">
                <a:latin typeface="Times New Roman" panose="02020603050405020304" pitchFamily="18" charset="0"/>
                <a:cs typeface="Times New Roman" panose="02020603050405020304" pitchFamily="18" charset="0"/>
              </a:rPr>
              <a:t>Gesture Based Virtual Reality Systems.</a:t>
            </a:r>
            <a:br>
              <a:rPr lang="en-IN" altLang="en-US" sz="2800" b="1" dirty="0" smtClean="0">
                <a:latin typeface="Times New Roman" panose="02020603050405020304" pitchFamily="18" charset="0"/>
                <a:cs typeface="Times New Roman" panose="02020603050405020304" pitchFamily="18" charset="0"/>
              </a:rPr>
            </a:br>
            <a:endParaRPr lang="en-US" altLang="en-US" sz="2800" b="1" dirty="0" smtClean="0">
              <a:latin typeface="Times New Roman" panose="02020603050405020304" pitchFamily="18" charset="0"/>
              <a:cs typeface="Times New Roman" panose="02020603050405020304" pitchFamily="18" charset="0"/>
            </a:endParaRPr>
          </a:p>
        </p:txBody>
      </p:sp>
      <p:sp>
        <p:nvSpPr>
          <p:cNvPr id="3075" name="Subtitle 2"/>
          <p:cNvSpPr>
            <a:spLocks noGrp="1"/>
          </p:cNvSpPr>
          <p:nvPr>
            <p:ph type="subTitle" idx="1"/>
          </p:nvPr>
        </p:nvSpPr>
        <p:spPr>
          <a:xfrm>
            <a:off x="1104900" y="2362200"/>
            <a:ext cx="6934200" cy="3733800"/>
          </a:xfrm>
        </p:spPr>
        <p:txBody>
          <a:bodyPr/>
          <a:lstStyle/>
          <a:p>
            <a:pPr eaLnBrk="1" hangingPunct="1"/>
            <a:endParaRPr lang="en-US" altLang="en-US" sz="2000" smtClean="0">
              <a:latin typeface="Times New Roman" panose="02020603050405020304" pitchFamily="18" charset="0"/>
              <a:cs typeface="Times New Roman" panose="02020603050405020304" pitchFamily="18" charset="0"/>
            </a:endParaRPr>
          </a:p>
          <a:p>
            <a:pPr eaLnBrk="1" hangingPunct="1"/>
            <a:r>
              <a:rPr lang="en-US" altLang="en-US" sz="2000" b="1" smtClean="0">
                <a:latin typeface="Times New Roman" panose="02020603050405020304" pitchFamily="18" charset="0"/>
                <a:cs typeface="Times New Roman" panose="02020603050405020304" pitchFamily="18" charset="0"/>
              </a:rPr>
              <a:t>Submitted By </a:t>
            </a:r>
          </a:p>
          <a:p>
            <a:pPr eaLnBrk="1" hangingPunct="1"/>
            <a:r>
              <a:rPr lang="en-US" altLang="en-US" sz="2000" smtClean="0">
                <a:latin typeface="Times New Roman" panose="02020603050405020304" pitchFamily="18" charset="0"/>
                <a:cs typeface="Times New Roman" panose="02020603050405020304" pitchFamily="18" charset="0"/>
              </a:rPr>
              <a:t>SHYAM S (1041210549,Y4)</a:t>
            </a:r>
          </a:p>
          <a:p>
            <a:pPr eaLnBrk="1" hangingPunct="1"/>
            <a:r>
              <a:rPr lang="en-US" altLang="en-US" sz="2000" smtClean="0">
                <a:latin typeface="Times New Roman" panose="02020603050405020304" pitchFamily="18" charset="0"/>
                <a:cs typeface="Times New Roman" panose="02020603050405020304" pitchFamily="18" charset="0"/>
              </a:rPr>
              <a:t>MOHAMMED SADIQUE G (1041210566,Y4)</a:t>
            </a:r>
          </a:p>
          <a:p>
            <a:pPr eaLnBrk="1" hangingPunct="1"/>
            <a:r>
              <a:rPr lang="en-US" altLang="en-US" sz="2000" smtClean="0">
                <a:latin typeface="Times New Roman" panose="02020603050405020304" pitchFamily="18" charset="0"/>
                <a:cs typeface="Times New Roman" panose="02020603050405020304" pitchFamily="18" charset="0"/>
              </a:rPr>
              <a:t>GEETHA R (1041210579,Y4)</a:t>
            </a:r>
          </a:p>
          <a:p>
            <a:pPr eaLnBrk="1" hangingPunct="1"/>
            <a:endParaRPr lang="en-US" altLang="en-US" sz="2000" smtClean="0">
              <a:latin typeface="Times New Roman" panose="02020603050405020304" pitchFamily="18" charset="0"/>
              <a:cs typeface="Times New Roman" panose="02020603050405020304" pitchFamily="18" charset="0"/>
            </a:endParaRPr>
          </a:p>
          <a:p>
            <a:pPr eaLnBrk="1" hangingPunct="1"/>
            <a:r>
              <a:rPr lang="en-US" altLang="en-US" sz="2200" b="1" smtClean="0">
                <a:latin typeface="Times New Roman" panose="02020603050405020304" pitchFamily="18" charset="0"/>
                <a:cs typeface="Times New Roman" panose="02020603050405020304" pitchFamily="18" charset="0"/>
              </a:rPr>
              <a:t>Under the guidance of</a:t>
            </a:r>
          </a:p>
          <a:p>
            <a:pPr eaLnBrk="1" hangingPunct="1"/>
            <a:r>
              <a:rPr lang="en-US" altLang="en-US" sz="2200" smtClean="0">
                <a:latin typeface="Times New Roman" panose="02020603050405020304" pitchFamily="18" charset="0"/>
                <a:cs typeface="Times New Roman" panose="02020603050405020304" pitchFamily="18" charset="0"/>
              </a:rPr>
              <a:t> Mr.M.Maria Dominic Savio</a:t>
            </a:r>
          </a:p>
          <a:p>
            <a:pPr eaLnBrk="1" hangingPunct="1"/>
            <a:r>
              <a:rPr lang="en-US" altLang="en-US" sz="2200" smtClean="0">
                <a:latin typeface="Times New Roman" panose="02020603050405020304" pitchFamily="18" charset="0"/>
                <a:cs typeface="Times New Roman" panose="02020603050405020304" pitchFamily="18" charset="0"/>
              </a:rPr>
              <a:t>Asst.Professor(O.G), Department of ECE, SRM University</a:t>
            </a:r>
          </a:p>
          <a:p>
            <a:pPr eaLnBrk="1" hangingPunct="1"/>
            <a:endParaRPr lang="en-US" altLang="en-US" sz="2200" smtClean="0">
              <a:latin typeface="Times New Roman" panose="02020603050405020304" pitchFamily="18" charset="0"/>
              <a:cs typeface="Times New Roman" panose="02020603050405020304" pitchFamily="18" charset="0"/>
            </a:endParaRPr>
          </a:p>
        </p:txBody>
      </p:sp>
      <p:pic>
        <p:nvPicPr>
          <p:cNvPr id="3076"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11138"/>
            <a:ext cx="126841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a:xfrm>
            <a:off x="514350" y="6215063"/>
            <a:ext cx="2057400" cy="365125"/>
          </a:xfrm>
        </p:spPr>
        <p:txBody>
          <a:bodyPr/>
          <a:lstStyle/>
          <a:p>
            <a:pPr>
              <a:defRPr/>
            </a:pPr>
            <a:fld id="{3175C513-4E0F-4AF7-AD70-DFAAFC578A37}" type="datetime1">
              <a:rPr lang="en-US" smtClean="0">
                <a:solidFill>
                  <a:prstClr val="black">
                    <a:tint val="75000"/>
                  </a:prstClr>
                </a:solidFill>
              </a:rPr>
              <a:t>5/3/2016</a:t>
            </a:fld>
            <a:endParaRPr lang="en-US" dirty="0">
              <a:solidFill>
                <a:prstClr val="black">
                  <a:tint val="75000"/>
                </a:prstClr>
              </a:solidFill>
            </a:endParaRPr>
          </a:p>
        </p:txBody>
      </p:sp>
      <p:sp>
        <p:nvSpPr>
          <p:cNvPr id="5" name="Footer Placeholder 4"/>
          <p:cNvSpPr>
            <a:spLocks noGrp="1"/>
          </p:cNvSpPr>
          <p:nvPr>
            <p:ph type="ftr" sz="quarter" idx="11"/>
          </p:nvPr>
        </p:nvSpPr>
        <p:spPr>
          <a:xfrm>
            <a:off x="2957513" y="6094413"/>
            <a:ext cx="3543300" cy="601662"/>
          </a:xfrm>
        </p:spPr>
        <p:txBody>
          <a:bodyPr/>
          <a:lstStyle/>
          <a:p>
            <a:pPr>
              <a:defRPr/>
            </a:pPr>
            <a:r>
              <a:rPr lang="en-US" dirty="0">
                <a:solidFill>
                  <a:prstClr val="black">
                    <a:tint val="75000"/>
                  </a:prstClr>
                </a:solidFill>
              </a:rPr>
              <a:t>Gesture </a:t>
            </a:r>
            <a:r>
              <a:rPr lang="en-US" sz="1000" dirty="0">
                <a:solidFill>
                  <a:prstClr val="black">
                    <a:tint val="75000"/>
                  </a:prstClr>
                </a:solidFill>
              </a:rPr>
              <a:t>Based</a:t>
            </a:r>
            <a:r>
              <a:rPr lang="en-US" dirty="0">
                <a:solidFill>
                  <a:prstClr val="black">
                    <a:tint val="75000"/>
                  </a:prstClr>
                </a:solidFill>
              </a:rPr>
              <a:t> VR</a:t>
            </a:r>
          </a:p>
        </p:txBody>
      </p:sp>
      <p:sp>
        <p:nvSpPr>
          <p:cNvPr id="6" name="Slide Number Placeholder 5"/>
          <p:cNvSpPr>
            <a:spLocks noGrp="1"/>
          </p:cNvSpPr>
          <p:nvPr>
            <p:ph type="sldNum" sz="quarter" idx="12"/>
          </p:nvPr>
        </p:nvSpPr>
        <p:spPr>
          <a:xfrm>
            <a:off x="6477000" y="6213475"/>
            <a:ext cx="2057400" cy="365125"/>
          </a:xfrm>
        </p:spPr>
        <p:txBody>
          <a:bodyPr/>
          <a:lstStyle/>
          <a:p>
            <a:pPr>
              <a:defRPr/>
            </a:pPr>
            <a:fld id="{CAFCB1CF-163D-4FD7-B6CB-8BDA7F908761}" type="slidenum">
              <a:rPr lang="en-US" altLang="en-US" smtClean="0">
                <a:solidFill>
                  <a:prstClr val="black">
                    <a:tint val="75000"/>
                  </a:prstClr>
                </a:solidFill>
              </a:rPr>
              <a:pPr>
                <a:defRPr/>
              </a:pPr>
              <a:t>1</a:t>
            </a:fld>
            <a:endParaRPr lang="en-US" altLang="en-US" dirty="0">
              <a:solidFill>
                <a:prstClr val="black">
                  <a:tint val="75000"/>
                </a:prstClr>
              </a:solidFill>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4876" y="11112"/>
            <a:ext cx="2311413" cy="1665288"/>
          </a:xfrm>
          <a:prstGeom prst="rect">
            <a:avLst/>
          </a:prstGeom>
          <a:ln>
            <a:noFill/>
          </a:ln>
          <a:effectLst>
            <a:softEdge rad="112500"/>
          </a:effectLst>
        </p:spPr>
      </p:pic>
    </p:spTree>
    <p:extLst>
      <p:ext uri="{BB962C8B-B14F-4D97-AF65-F5344CB8AC3E}">
        <p14:creationId xmlns:p14="http://schemas.microsoft.com/office/powerpoint/2010/main" val="1718124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715962"/>
          </a:xfrm>
        </p:spPr>
        <p:txBody>
          <a:bodyPr/>
          <a:lstStyle/>
          <a:p>
            <a:pPr eaLnBrk="1" fontAlgn="auto" hangingPunct="1">
              <a:spcAft>
                <a:spcPts val="0"/>
              </a:spcAft>
              <a:defRPr/>
            </a:pPr>
            <a:r>
              <a:rPr lang="en-US" dirty="0" smtClean="0"/>
              <a:t>Problems in present VR:</a:t>
            </a:r>
            <a:endParaRPr lang="en-US" dirty="0"/>
          </a:p>
        </p:txBody>
      </p:sp>
      <p:sp>
        <p:nvSpPr>
          <p:cNvPr id="3" name="Content Placeholder 2"/>
          <p:cNvSpPr>
            <a:spLocks noGrp="1"/>
          </p:cNvSpPr>
          <p:nvPr>
            <p:ph idx="1"/>
          </p:nvPr>
        </p:nvSpPr>
        <p:spPr>
          <a:xfrm>
            <a:off x="457200" y="920088"/>
            <a:ext cx="6400800" cy="5023512"/>
          </a:xfrm>
        </p:spPr>
        <p:txBody>
          <a:bodyPr>
            <a:normAutofit lnSpcReduction="10000"/>
          </a:bodyPr>
          <a:lstStyle/>
          <a:p>
            <a:pPr marL="274320" indent="-274320" eaLnBrk="1" fontAlgn="auto" hangingPunct="1">
              <a:spcAft>
                <a:spcPts val="0"/>
              </a:spcAft>
              <a:buFont typeface="Wingdings"/>
              <a:buChar char=""/>
              <a:defRPr/>
            </a:pPr>
            <a:r>
              <a:rPr lang="en-US" dirty="0" smtClean="0">
                <a:latin typeface="Times New Roman" panose="02020603050405020304" pitchFamily="18" charset="0"/>
                <a:cs typeface="Times New Roman" panose="02020603050405020304" pitchFamily="18" charset="0"/>
              </a:rPr>
              <a:t>VR </a:t>
            </a:r>
            <a:r>
              <a:rPr lang="en-US" dirty="0">
                <a:latin typeface="Times New Roman" panose="02020603050405020304" pitchFamily="18" charset="0"/>
                <a:cs typeface="Times New Roman" panose="02020603050405020304" pitchFamily="18" charset="0"/>
              </a:rPr>
              <a:t>can be used for various applications but this technology is out of reach for most of the people due to the high cost</a:t>
            </a:r>
            <a:r>
              <a:rPr lang="en-US" dirty="0" smtClean="0">
                <a:latin typeface="Times New Roman" panose="02020603050405020304" pitchFamily="18" charset="0"/>
                <a:cs typeface="Times New Roman" panose="02020603050405020304" pitchFamily="18" charset="0"/>
              </a:rPr>
              <a:t>.</a:t>
            </a:r>
          </a:p>
          <a:p>
            <a:pPr marL="274320" indent="-274320" eaLnBrk="1" fontAlgn="auto" hangingPunct="1">
              <a:spcAft>
                <a:spcPts val="0"/>
              </a:spcAft>
              <a:buFont typeface="Wingdings"/>
              <a:buChar char=""/>
              <a:defRPr/>
            </a:pPr>
            <a:r>
              <a:rPr lang="en-US" dirty="0" smtClean="0">
                <a:latin typeface="Times New Roman" panose="02020603050405020304" pitchFamily="18" charset="0"/>
                <a:cs typeface="Times New Roman" panose="02020603050405020304" pitchFamily="18" charset="0"/>
              </a:rPr>
              <a:t>Cost of a high quality VR system is around Rs30,000/- to 40,000/- </a:t>
            </a:r>
          </a:p>
          <a:p>
            <a:pPr marL="274320" indent="-274320" eaLnBrk="1" fontAlgn="auto" hangingPunct="1">
              <a:spcAft>
                <a:spcPts val="0"/>
              </a:spcAft>
              <a:buFont typeface="Wingdings"/>
              <a:buChar char=""/>
              <a:defRPr/>
            </a:pPr>
            <a:r>
              <a:rPr lang="en-US" dirty="0" smtClean="0">
                <a:latin typeface="Times New Roman" panose="02020603050405020304" pitchFamily="18" charset="0"/>
                <a:cs typeface="Times New Roman" panose="02020603050405020304" pitchFamily="18" charset="0"/>
              </a:rPr>
              <a:t>Google card board box are cheap but they fail miserably in high graphics and gives a very low quality experience</a:t>
            </a:r>
          </a:p>
          <a:p>
            <a:pPr marL="274320" indent="-274320" eaLnBrk="1" fontAlgn="auto" hangingPunct="1">
              <a:spcAft>
                <a:spcPts val="0"/>
              </a:spcAft>
              <a:buFont typeface="Wingdings"/>
              <a:buChar char=""/>
              <a:defRP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present virtual reality systems require very high processing power for high graphics , So high end processors are used which increases the cost to a very high value.</a:t>
            </a:r>
          </a:p>
          <a:p>
            <a:pPr marL="274320" indent="-274320" eaLnBrk="1" fontAlgn="auto" hangingPunct="1">
              <a:spcAft>
                <a:spcPts val="0"/>
              </a:spcAft>
              <a:buFont typeface="Wingdings"/>
              <a:buChar char=""/>
              <a:defRPr/>
            </a:pPr>
            <a:r>
              <a:rPr lang="en-US" dirty="0">
                <a:latin typeface="Times New Roman" panose="02020603050405020304" pitchFamily="18" charset="0"/>
                <a:cs typeface="Times New Roman" panose="02020603050405020304" pitchFamily="18" charset="0"/>
              </a:rPr>
              <a:t>Also the present VR systems have a very complex controlling mechanisms.</a:t>
            </a:r>
          </a:p>
          <a:p>
            <a:pPr marL="274320" indent="-274320" eaLnBrk="1" fontAlgn="auto" hangingPunct="1">
              <a:spcAft>
                <a:spcPts val="0"/>
              </a:spcAft>
              <a:buFont typeface="Wingdings"/>
              <a:buChar char=""/>
              <a:defRPr/>
            </a:pPr>
            <a:r>
              <a:rPr lang="en-US" dirty="0">
                <a:latin typeface="Times New Roman" panose="02020603050405020304" pitchFamily="18" charset="0"/>
                <a:cs typeface="Times New Roman" panose="02020603050405020304" pitchFamily="18" charset="0"/>
              </a:rPr>
              <a:t>The present </a:t>
            </a:r>
            <a:r>
              <a:rPr lang="en-US" dirty="0" smtClean="0">
                <a:latin typeface="Times New Roman" panose="02020603050405020304" pitchFamily="18" charset="0"/>
                <a:cs typeface="Times New Roman" panose="02020603050405020304" pitchFamily="18" charset="0"/>
              </a:rPr>
              <a:t>VR  </a:t>
            </a:r>
            <a:r>
              <a:rPr lang="en-US" dirty="0">
                <a:latin typeface="Times New Roman" panose="02020603050405020304" pitchFamily="18" charset="0"/>
                <a:cs typeface="Times New Roman" panose="02020603050405020304" pitchFamily="18" charset="0"/>
              </a:rPr>
              <a:t>either use joysticks </a:t>
            </a:r>
            <a:r>
              <a:rPr lang="en-US" dirty="0" smtClean="0">
                <a:latin typeface="Times New Roman" panose="02020603050405020304" pitchFamily="18" charset="0"/>
                <a:cs typeface="Times New Roman" panose="02020603050405020304" pitchFamily="18" charset="0"/>
              </a:rPr>
              <a:t>or touch pads, </a:t>
            </a:r>
            <a:r>
              <a:rPr lang="en-US" dirty="0">
                <a:latin typeface="Times New Roman" panose="02020603050405020304" pitchFamily="18" charset="0"/>
                <a:cs typeface="Times New Roman" panose="02020603050405020304" pitchFamily="18" charset="0"/>
              </a:rPr>
              <a:t>controlling the VR systems using the </a:t>
            </a:r>
            <a:r>
              <a:rPr lang="en-US" dirty="0" smtClean="0">
                <a:latin typeface="Times New Roman" panose="02020603050405020304" pitchFamily="18" charset="0"/>
                <a:cs typeface="Times New Roman" panose="02020603050405020304" pitchFamily="18" charset="0"/>
              </a:rPr>
              <a:t>joysticks/touch pads </a:t>
            </a:r>
            <a:r>
              <a:rPr lang="en-US" dirty="0">
                <a:latin typeface="Times New Roman" panose="02020603050405020304" pitchFamily="18" charset="0"/>
                <a:cs typeface="Times New Roman" panose="02020603050405020304" pitchFamily="18" charset="0"/>
              </a:rPr>
              <a:t>is very tough as we have to use them without seeing the </a:t>
            </a:r>
            <a:r>
              <a:rPr lang="en-US" dirty="0" smtClean="0">
                <a:latin typeface="Times New Roman" panose="02020603050405020304" pitchFamily="18" charset="0"/>
                <a:cs typeface="Times New Roman" panose="02020603050405020304" pitchFamily="18" charset="0"/>
              </a:rPr>
              <a:t>joysticks/touch pads.</a:t>
            </a:r>
            <a:endParaRPr lang="en-US"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Font typeface="Wingdings"/>
              <a:buChar char=""/>
              <a:defRPr/>
            </a:pPr>
            <a:r>
              <a:rPr lang="en-US" dirty="0">
                <a:latin typeface="Times New Roman" panose="02020603050405020304" pitchFamily="18" charset="0"/>
                <a:cs typeface="Times New Roman" panose="02020603050405020304" pitchFamily="18" charset="0"/>
              </a:rPr>
              <a:t>Controls using motion sensor is easier but motion sensors are very costly.</a:t>
            </a:r>
          </a:p>
          <a:p>
            <a:pPr marL="274320" indent="-274320" eaLnBrk="1" fontAlgn="auto" hangingPunct="1">
              <a:spcAft>
                <a:spcPts val="0"/>
              </a:spcAft>
              <a:buFont typeface="Wingdings"/>
              <a:buChar char=""/>
              <a:defRPr/>
            </a:pPr>
            <a:endParaRPr lang="en-US" sz="1600" dirty="0"/>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114800"/>
            <a:ext cx="18288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981200"/>
            <a:ext cx="19812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fld id="{92FF4404-9CD3-4ADD-B60F-D8CEADFA7B2B}"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E71D7A41-56C8-410A-89F7-902DF9FAB046}" type="slidenum">
              <a:rPr lang="en-US" altLang="en-US" smtClean="0"/>
              <a:pPr>
                <a:defRPr/>
              </a:pPr>
              <a:t>10</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6347714" cy="685800"/>
          </a:xfrm>
        </p:spPr>
        <p:txBody>
          <a:bodyPr/>
          <a:lstStyle/>
          <a:p>
            <a:r>
              <a:rPr lang="en-IN" dirty="0" smtClean="0"/>
              <a:t>Proposed System</a:t>
            </a:r>
            <a:endParaRPr lang="en-IN" dirty="0"/>
          </a:p>
        </p:txBody>
      </p:sp>
      <p:sp>
        <p:nvSpPr>
          <p:cNvPr id="5" name="Rectangle 4"/>
          <p:cNvSpPr/>
          <p:nvPr/>
        </p:nvSpPr>
        <p:spPr>
          <a:xfrm>
            <a:off x="457200" y="999172"/>
            <a:ext cx="5638800" cy="1200329"/>
          </a:xfrm>
          <a:prstGeom prst="rect">
            <a:avLst/>
          </a:prstGeom>
        </p:spPr>
        <p:txBody>
          <a:bodyPr wrap="square">
            <a:spAutoFit/>
          </a:bodyPr>
          <a:lstStyle/>
          <a:p>
            <a:pPr marL="285750" indent="-285750">
              <a:buClr>
                <a:schemeClr val="accent1"/>
              </a:buClr>
              <a:buSzPct val="110000"/>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The existing system uses High end processors, sensors and two separate GPUs for providing Virtual Reality feeling to the users, this shoots up the cost of the VR system and makes it unaffordable</a:t>
            </a:r>
            <a:endParaRPr lang="en-IN" dirty="0"/>
          </a:p>
        </p:txBody>
      </p:sp>
      <p:sp>
        <p:nvSpPr>
          <p:cNvPr id="6" name="Rectangle 5"/>
          <p:cNvSpPr/>
          <p:nvPr/>
        </p:nvSpPr>
        <p:spPr>
          <a:xfrm>
            <a:off x="457200" y="3100529"/>
            <a:ext cx="5867400" cy="1200329"/>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To reduce the cost without compromising on quality, Our Project will be using PC for processing along with dragon board 410c, which is the first development board based on a Qualcomm Snapdragon 400 series processor</a:t>
            </a:r>
            <a:endParaRPr lang="en-IN" dirty="0"/>
          </a:p>
        </p:txBody>
      </p:sp>
      <p:sp>
        <p:nvSpPr>
          <p:cNvPr id="7" name="Rectangle 6"/>
          <p:cNvSpPr/>
          <p:nvPr/>
        </p:nvSpPr>
        <p:spPr>
          <a:xfrm>
            <a:off x="485775" y="4531861"/>
            <a:ext cx="6096000" cy="923330"/>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To do the head tracking, we will be using the standard 6 axis mpu6050 sensors which are connected with dragon board 410c using Linux kernel for tracking movements of head</a:t>
            </a:r>
            <a:endParaRPr lang="en-IN" dirty="0"/>
          </a:p>
        </p:txBody>
      </p:sp>
      <p:sp>
        <p:nvSpPr>
          <p:cNvPr id="8" name="Rectangle 7"/>
          <p:cNvSpPr/>
          <p:nvPr/>
        </p:nvSpPr>
        <p:spPr>
          <a:xfrm>
            <a:off x="457200" y="2361865"/>
            <a:ext cx="5867400" cy="646331"/>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 main focus of this project is to provide a high quality and low cost virtual reality system</a:t>
            </a:r>
            <a:endParaRPr lang="en-IN"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pPr>
              <a:defRPr/>
            </a:pPr>
            <a:fld id="{EDE3E785-21E4-4619-8C76-4346584612A6}"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9" name="Slide Number Placeholder 8"/>
          <p:cNvSpPr>
            <a:spLocks noGrp="1"/>
          </p:cNvSpPr>
          <p:nvPr>
            <p:ph type="sldNum" sz="quarter" idx="12"/>
          </p:nvPr>
        </p:nvSpPr>
        <p:spPr/>
        <p:txBody>
          <a:bodyPr/>
          <a:lstStyle/>
          <a:p>
            <a:pPr>
              <a:defRPr/>
            </a:pPr>
            <a:fld id="{421D6AF5-1463-4D47-BA0B-0E641FF51A00}" type="slidenum">
              <a:rPr lang="en-US" altLang="en-US" smtClean="0"/>
              <a:pPr>
                <a:defRPr/>
              </a:pPr>
              <a:t>11</a:t>
            </a:fld>
            <a:endParaRPr lang="en-US" altLang="en-US"/>
          </a:p>
        </p:txBody>
      </p:sp>
    </p:spTree>
    <p:extLst>
      <p:ext uri="{BB962C8B-B14F-4D97-AF65-F5344CB8AC3E}">
        <p14:creationId xmlns:p14="http://schemas.microsoft.com/office/powerpoint/2010/main" val="4066652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7010400" cy="5410200"/>
          </a:xfrm>
        </p:spPr>
        <p:txBody>
          <a:bodyPr>
            <a:noAutofit/>
          </a:bodyPr>
          <a:lstStyle/>
          <a:p>
            <a:pPr marL="0" indent="0" eaLnBrk="1" fontAlgn="auto" hangingPunct="1">
              <a:spcAft>
                <a:spcPts val="0"/>
              </a:spcAft>
              <a:buNone/>
              <a:defRPr/>
            </a:pPr>
            <a:endParaRPr lang="en-US" dirty="0" smtClean="0">
              <a:latin typeface="Times New Roman" panose="02020603050405020304" pitchFamily="18" charset="0"/>
              <a:cs typeface="Times New Roman" panose="02020603050405020304" pitchFamily="18" charset="0"/>
            </a:endParaRPr>
          </a:p>
          <a:p>
            <a:pPr eaLnBrk="1" fontAlgn="auto" hangingPunct="1">
              <a:spcAft>
                <a:spcPts val="0"/>
              </a:spcAft>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To improve the performance and also to reduce the cost , the computer is used for processing in case of high graphics as the computers are very common these days.</a:t>
            </a:r>
          </a:p>
          <a:p>
            <a:pPr eaLnBrk="1" fontAlgn="auto" hangingPunct="1">
              <a:spcAft>
                <a:spcPts val="0"/>
              </a:spcAft>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This can be done by using a separate interfacing circuit to connect to the computer directly with the display module</a:t>
            </a:r>
          </a:p>
          <a:p>
            <a:pPr eaLnBrk="1" fontAlgn="auto" hangingPunct="1">
              <a:spcAft>
                <a:spcPts val="0"/>
              </a:spcAft>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To reduces the complexity of user interaction by introducing hand gesture recognition technology using Arduino with flex and gyro sensors</a:t>
            </a:r>
          </a:p>
          <a:p>
            <a:pPr eaLnBrk="1" fontAlgn="auto" hangingPunct="1">
              <a:spcAft>
                <a:spcPts val="0"/>
              </a:spcAft>
              <a:buFont typeface="Courier New" panose="02070309020205020404" pitchFamily="49" charset="0"/>
              <a:buChar char="o"/>
              <a:defRPr/>
            </a:pP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gesture recognition is achieved by placing the flex sensors on each finger of the gloves to recognize the position of the fingers and we also use the same gyro sensors mpu6050 to identify the arm </a:t>
            </a: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movements</a:t>
            </a:r>
          </a:p>
          <a:p>
            <a:pPr eaLnBrk="1" fontAlgn="auto" hangingPunct="1">
              <a:spcAft>
                <a:spcPts val="0"/>
              </a:spcAft>
              <a:buFont typeface="Courier New" panose="02070309020205020404" pitchFamily="49" charset="0"/>
              <a:buChar char="o"/>
              <a:defRPr/>
            </a:pP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are using 1080p TFT LCD display that refreshes at a rate of 60 Hz capable of  refreshing  the display at 60 fps and also has a wide angle display which uses an interface MIPI 4L 45-pin for pixel communication</a:t>
            </a:r>
          </a:p>
        </p:txBody>
      </p:sp>
      <p:sp>
        <p:nvSpPr>
          <p:cNvPr id="2" name="Date Placeholder 1"/>
          <p:cNvSpPr>
            <a:spLocks noGrp="1"/>
          </p:cNvSpPr>
          <p:nvPr>
            <p:ph type="dt" sz="half" idx="10"/>
          </p:nvPr>
        </p:nvSpPr>
        <p:spPr/>
        <p:txBody>
          <a:bodyPr/>
          <a:lstStyle/>
          <a:p>
            <a:pPr>
              <a:defRPr/>
            </a:pPr>
            <a:fld id="{10FD01A8-BB4C-4941-A779-F9DD7F229387}"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E71D7A41-56C8-410A-89F7-902DF9FAB046}" type="slidenum">
              <a:rPr lang="en-US" altLang="en-US" smtClean="0"/>
              <a:pPr>
                <a:defRPr/>
              </a:pPr>
              <a:t>12</a:t>
            </a:fld>
            <a:endParaRPr lang="en-US"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688" y="1546225"/>
            <a:ext cx="2438400" cy="1447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2"/>
          <p:cNvSpPr/>
          <p:nvPr/>
        </p:nvSpPr>
        <p:spPr>
          <a:xfrm>
            <a:off x="5475288" y="1022350"/>
            <a:ext cx="22098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p:nvPr/>
        </p:nvSpPr>
        <p:spPr>
          <a:xfrm>
            <a:off x="5676900" y="1898650"/>
            <a:ext cx="2209800" cy="1295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5842000" y="3810000"/>
            <a:ext cx="1990725" cy="243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574675" y="5545138"/>
            <a:ext cx="1630363" cy="10525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2382838" y="5545138"/>
            <a:ext cx="1517650" cy="106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37" name="TextBox 8"/>
          <p:cNvSpPr txBox="1">
            <a:spLocks noChangeArrowheads="1"/>
          </p:cNvSpPr>
          <p:nvPr/>
        </p:nvSpPr>
        <p:spPr bwMode="auto">
          <a:xfrm>
            <a:off x="685800" y="304800"/>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b="1" u="sng"/>
              <a:t>Block Diagram</a:t>
            </a:r>
          </a:p>
        </p:txBody>
      </p:sp>
      <p:sp>
        <p:nvSpPr>
          <p:cNvPr id="22538" name="TextBox 9"/>
          <p:cNvSpPr txBox="1">
            <a:spLocks noChangeArrowheads="1"/>
          </p:cNvSpPr>
          <p:nvPr/>
        </p:nvSpPr>
        <p:spPr bwMode="auto">
          <a:xfrm>
            <a:off x="682625" y="1676400"/>
            <a:ext cx="2209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t>1080p TFT LCD display module</a:t>
            </a:r>
          </a:p>
        </p:txBody>
      </p:sp>
      <p:sp>
        <p:nvSpPr>
          <p:cNvPr id="22539" name="TextBox 11"/>
          <p:cNvSpPr txBox="1">
            <a:spLocks noChangeArrowheads="1"/>
          </p:cNvSpPr>
          <p:nvPr/>
        </p:nvSpPr>
        <p:spPr bwMode="auto">
          <a:xfrm>
            <a:off x="5627688" y="1154113"/>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Interfacing circuit</a:t>
            </a:r>
          </a:p>
        </p:txBody>
      </p:sp>
      <p:sp>
        <p:nvSpPr>
          <p:cNvPr id="22540" name="TextBox 12"/>
          <p:cNvSpPr txBox="1">
            <a:spLocks noChangeArrowheads="1"/>
          </p:cNvSpPr>
          <p:nvPr/>
        </p:nvSpPr>
        <p:spPr bwMode="auto">
          <a:xfrm>
            <a:off x="5794375" y="2122488"/>
            <a:ext cx="1905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t>Dragon Board 410C(snapdragon processor)</a:t>
            </a:r>
          </a:p>
        </p:txBody>
      </p:sp>
      <p:sp>
        <p:nvSpPr>
          <p:cNvPr id="14" name="Rectangle 13"/>
          <p:cNvSpPr/>
          <p:nvPr/>
        </p:nvSpPr>
        <p:spPr>
          <a:xfrm>
            <a:off x="3276600" y="1512888"/>
            <a:ext cx="1524000" cy="139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42" name="TextBox 15"/>
          <p:cNvSpPr txBox="1">
            <a:spLocks noChangeArrowheads="1"/>
          </p:cNvSpPr>
          <p:nvPr/>
        </p:nvSpPr>
        <p:spPr bwMode="auto">
          <a:xfrm>
            <a:off x="3429000" y="1906588"/>
            <a:ext cx="1219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t>Mixer</a:t>
            </a:r>
          </a:p>
        </p:txBody>
      </p:sp>
      <p:sp>
        <p:nvSpPr>
          <p:cNvPr id="17" name="Right Arrow 16"/>
          <p:cNvSpPr/>
          <p:nvPr/>
        </p:nvSpPr>
        <p:spPr>
          <a:xfrm>
            <a:off x="4800600" y="2322513"/>
            <a:ext cx="833438" cy="3206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ight Arrow 19"/>
          <p:cNvSpPr/>
          <p:nvPr/>
        </p:nvSpPr>
        <p:spPr>
          <a:xfrm>
            <a:off x="3006725" y="2322513"/>
            <a:ext cx="269875" cy="1603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Left Arrow 20"/>
          <p:cNvSpPr/>
          <p:nvPr/>
        </p:nvSpPr>
        <p:spPr>
          <a:xfrm>
            <a:off x="2971800" y="2000250"/>
            <a:ext cx="304800" cy="18573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Left Arrow 21"/>
          <p:cNvSpPr/>
          <p:nvPr/>
        </p:nvSpPr>
        <p:spPr>
          <a:xfrm>
            <a:off x="4800600" y="2000250"/>
            <a:ext cx="827088" cy="27463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Bent-Up Arrow 22"/>
          <p:cNvSpPr/>
          <p:nvPr/>
        </p:nvSpPr>
        <p:spPr>
          <a:xfrm rot="10800000">
            <a:off x="3913188" y="1109663"/>
            <a:ext cx="1500187" cy="352425"/>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48" name="TextBox 24"/>
          <p:cNvSpPr txBox="1">
            <a:spLocks noChangeArrowheads="1"/>
          </p:cNvSpPr>
          <p:nvPr/>
        </p:nvSpPr>
        <p:spPr bwMode="auto">
          <a:xfrm>
            <a:off x="6135688" y="4349750"/>
            <a:ext cx="14589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Computer for high graphics</a:t>
            </a:r>
          </a:p>
          <a:p>
            <a:pPr eaLnBrk="1" hangingPunct="1"/>
            <a:r>
              <a:rPr lang="en-US" altLang="en-US"/>
              <a:t>[optional] </a:t>
            </a:r>
          </a:p>
        </p:txBody>
      </p:sp>
      <p:cxnSp>
        <p:nvCxnSpPr>
          <p:cNvPr id="27" name="Straight Arrow Connector 26"/>
          <p:cNvCxnSpPr/>
          <p:nvPr/>
        </p:nvCxnSpPr>
        <p:spPr>
          <a:xfrm flipV="1">
            <a:off x="6400800" y="3201988"/>
            <a:ext cx="0" cy="6080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580188" y="3201988"/>
            <a:ext cx="0" cy="6080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U-Turn Arrow 39"/>
          <p:cNvSpPr/>
          <p:nvPr/>
        </p:nvSpPr>
        <p:spPr>
          <a:xfrm rot="5400000">
            <a:off x="6295232" y="2655094"/>
            <a:ext cx="3363912" cy="457200"/>
          </a:xfrm>
          <a:prstGeom prst="uturnArrow">
            <a:avLst>
              <a:gd name="adj1" fmla="val 37121"/>
              <a:gd name="adj2" fmla="val 3788"/>
              <a:gd name="adj3" fmla="val 25000"/>
              <a:gd name="adj4" fmla="val 43750"/>
              <a:gd name="adj5" fmla="val 7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7" name="Up Arrow 46"/>
          <p:cNvSpPr/>
          <p:nvPr/>
        </p:nvSpPr>
        <p:spPr>
          <a:xfrm>
            <a:off x="1603375" y="5181600"/>
            <a:ext cx="187325" cy="315913"/>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Up Arrow 47"/>
          <p:cNvSpPr/>
          <p:nvPr/>
        </p:nvSpPr>
        <p:spPr>
          <a:xfrm>
            <a:off x="2514600" y="5207000"/>
            <a:ext cx="152400" cy="315913"/>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TextBox 48"/>
          <p:cNvSpPr txBox="1"/>
          <p:nvPr/>
        </p:nvSpPr>
        <p:spPr>
          <a:xfrm>
            <a:off x="678466" y="5913437"/>
            <a:ext cx="1446213" cy="646112"/>
          </a:xfrm>
          <a:prstGeom prst="rect">
            <a:avLst/>
          </a:prstGeom>
          <a:noFill/>
        </p:spPr>
        <p:txBody>
          <a:bodyPr>
            <a:spAutoFit/>
          </a:bodyPr>
          <a:lstStyle/>
          <a:p>
            <a:pPr eaLnBrk="1" fontAlgn="auto" hangingPunct="1">
              <a:spcBef>
                <a:spcPts val="0"/>
              </a:spcBef>
              <a:spcAft>
                <a:spcPts val="0"/>
              </a:spcAft>
              <a:defRPr/>
            </a:pPr>
            <a:r>
              <a:rPr lang="en-US" dirty="0">
                <a:latin typeface="+mn-lt"/>
              </a:rPr>
              <a:t>Hand controller1</a:t>
            </a:r>
          </a:p>
        </p:txBody>
      </p:sp>
      <p:sp>
        <p:nvSpPr>
          <p:cNvPr id="22559" name="TextBox 50"/>
          <p:cNvSpPr txBox="1">
            <a:spLocks noChangeArrowheads="1"/>
          </p:cNvSpPr>
          <p:nvPr/>
        </p:nvSpPr>
        <p:spPr bwMode="auto">
          <a:xfrm>
            <a:off x="2476500" y="5924550"/>
            <a:ext cx="1295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dirty="0"/>
              <a:t>Hand controller2</a:t>
            </a:r>
          </a:p>
        </p:txBody>
      </p:sp>
      <p:pic>
        <p:nvPicPr>
          <p:cNvPr id="22561" name="Picture 5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363" y="5616575"/>
            <a:ext cx="6746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525" y="5578475"/>
            <a:ext cx="6699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304800" y="766763"/>
            <a:ext cx="8610600" cy="269875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64" name="TextBox 54"/>
          <p:cNvSpPr txBox="1">
            <a:spLocks noChangeArrowheads="1"/>
          </p:cNvSpPr>
          <p:nvPr/>
        </p:nvSpPr>
        <p:spPr bwMode="auto">
          <a:xfrm>
            <a:off x="682625" y="1022350"/>
            <a:ext cx="2324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Head set</a:t>
            </a:r>
          </a:p>
        </p:txBody>
      </p:sp>
      <p:cxnSp>
        <p:nvCxnSpPr>
          <p:cNvPr id="13" name="Straight Arrow Connector 12"/>
          <p:cNvCxnSpPr/>
          <p:nvPr/>
        </p:nvCxnSpPr>
        <p:spPr>
          <a:xfrm>
            <a:off x="7086600" y="3201988"/>
            <a:ext cx="0" cy="6080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9000" y="3194050"/>
            <a:ext cx="0" cy="6159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1858" y="4222552"/>
            <a:ext cx="1495424" cy="923330"/>
          </a:xfrm>
          <a:prstGeom prst="rect">
            <a:avLst/>
          </a:prstGeom>
          <a:noFill/>
          <a:ln>
            <a:solidFill>
              <a:schemeClr val="tx1"/>
            </a:solidFill>
          </a:ln>
        </p:spPr>
        <p:txBody>
          <a:bodyPr wrap="square" rtlCol="0">
            <a:spAutoFit/>
          </a:bodyPr>
          <a:lstStyle/>
          <a:p>
            <a:r>
              <a:rPr lang="en-US" dirty="0"/>
              <a:t>Arduino </a:t>
            </a:r>
            <a:r>
              <a:rPr lang="en-US" dirty="0" smtClean="0"/>
              <a:t>Leonardo</a:t>
            </a:r>
            <a:r>
              <a:rPr lang="en-IN" dirty="0"/>
              <a:t> </a:t>
            </a:r>
            <a:r>
              <a:rPr lang="en-IN" dirty="0" smtClean="0"/>
              <a:t> </a:t>
            </a:r>
            <a:r>
              <a:rPr lang="en-US" dirty="0" smtClean="0"/>
              <a:t>1</a:t>
            </a:r>
            <a:endParaRPr lang="en-IN" dirty="0"/>
          </a:p>
          <a:p>
            <a:endParaRPr lang="en-IN" dirty="0"/>
          </a:p>
        </p:txBody>
      </p:sp>
      <p:sp>
        <p:nvSpPr>
          <p:cNvPr id="43" name="TextBox 42"/>
          <p:cNvSpPr txBox="1"/>
          <p:nvPr/>
        </p:nvSpPr>
        <p:spPr>
          <a:xfrm>
            <a:off x="2508634" y="4244975"/>
            <a:ext cx="1495424" cy="923330"/>
          </a:xfrm>
          <a:prstGeom prst="rect">
            <a:avLst/>
          </a:prstGeom>
          <a:noFill/>
          <a:ln>
            <a:solidFill>
              <a:schemeClr val="tx1"/>
            </a:solidFill>
          </a:ln>
        </p:spPr>
        <p:txBody>
          <a:bodyPr wrap="square" rtlCol="0">
            <a:spAutoFit/>
          </a:bodyPr>
          <a:lstStyle/>
          <a:p>
            <a:r>
              <a:rPr lang="en-US" dirty="0"/>
              <a:t>Arduino </a:t>
            </a:r>
            <a:r>
              <a:rPr lang="en-US" dirty="0" smtClean="0"/>
              <a:t>Leonardo</a:t>
            </a:r>
            <a:r>
              <a:rPr lang="en-IN" dirty="0"/>
              <a:t> </a:t>
            </a:r>
            <a:r>
              <a:rPr lang="en-IN" dirty="0" smtClean="0"/>
              <a:t> </a:t>
            </a:r>
            <a:r>
              <a:rPr lang="en-US" dirty="0"/>
              <a:t>2</a:t>
            </a:r>
            <a:endParaRPr lang="en-IN" dirty="0"/>
          </a:p>
          <a:p>
            <a:endParaRPr lang="en-IN" dirty="0"/>
          </a:p>
        </p:txBody>
      </p:sp>
      <p:cxnSp>
        <p:nvCxnSpPr>
          <p:cNvPr id="18" name="Straight Connector 17"/>
          <p:cNvCxnSpPr>
            <a:stCxn id="11" idx="0"/>
          </p:cNvCxnSpPr>
          <p:nvPr/>
        </p:nvCxnSpPr>
        <p:spPr>
          <a:xfrm flipV="1">
            <a:off x="1459570" y="3962400"/>
            <a:ext cx="0" cy="260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59570" y="3962400"/>
            <a:ext cx="43824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3" idx="0"/>
          </p:cNvCxnSpPr>
          <p:nvPr/>
        </p:nvCxnSpPr>
        <p:spPr>
          <a:xfrm flipV="1">
            <a:off x="3256346" y="4092476"/>
            <a:ext cx="0" cy="152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256346" y="4092476"/>
            <a:ext cx="25856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Date Placeholder 7"/>
          <p:cNvSpPr>
            <a:spLocks noGrp="1"/>
          </p:cNvSpPr>
          <p:nvPr>
            <p:ph type="dt" sz="half" idx="10"/>
          </p:nvPr>
        </p:nvSpPr>
        <p:spPr/>
        <p:txBody>
          <a:bodyPr/>
          <a:lstStyle/>
          <a:p>
            <a:pPr>
              <a:defRPr/>
            </a:pPr>
            <a:fld id="{D0BC7BA2-46BB-4107-B70E-101AB8233D4B}" type="datetime1">
              <a:rPr lang="en-US" smtClean="0"/>
              <a:t>5/3/2016</a:t>
            </a:fld>
            <a:endParaRPr lang="en-US"/>
          </a:p>
        </p:txBody>
      </p:sp>
      <p:sp>
        <p:nvSpPr>
          <p:cNvPr id="9" name="Footer Placeholder 8"/>
          <p:cNvSpPr>
            <a:spLocks noGrp="1"/>
          </p:cNvSpPr>
          <p:nvPr>
            <p:ph type="ftr" sz="quarter" idx="11"/>
          </p:nvPr>
        </p:nvSpPr>
        <p:spPr/>
        <p:txBody>
          <a:bodyPr/>
          <a:lstStyle/>
          <a:p>
            <a:pPr>
              <a:defRPr/>
            </a:pPr>
            <a:r>
              <a:rPr lang="en-US" smtClean="0"/>
              <a:t>Gesture Based VR</a:t>
            </a:r>
            <a:endParaRPr lang="en-US"/>
          </a:p>
        </p:txBody>
      </p:sp>
      <p:sp>
        <p:nvSpPr>
          <p:cNvPr id="10" name="Slide Number Placeholder 9"/>
          <p:cNvSpPr>
            <a:spLocks noGrp="1"/>
          </p:cNvSpPr>
          <p:nvPr>
            <p:ph type="sldNum" sz="quarter" idx="12"/>
          </p:nvPr>
        </p:nvSpPr>
        <p:spPr/>
        <p:txBody>
          <a:bodyPr/>
          <a:lstStyle/>
          <a:p>
            <a:pPr>
              <a:defRPr/>
            </a:pPr>
            <a:fld id="{8409A622-C389-4900-A78C-C91013447926}" type="slidenum">
              <a:rPr lang="en-US" altLang="en-US" smtClean="0"/>
              <a:pPr>
                <a:defRPr/>
              </a:pPr>
              <a:t>13</a:t>
            </a:fld>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6347714" cy="685800"/>
          </a:xfrm>
        </p:spPr>
        <p:txBody>
          <a:bodyPr/>
          <a:lstStyle/>
          <a:p>
            <a:r>
              <a:rPr lang="en-IN" dirty="0" smtClean="0"/>
              <a:t>Explanation</a:t>
            </a:r>
            <a:endParaRPr lang="en-IN" dirty="0"/>
          </a:p>
        </p:txBody>
      </p:sp>
      <p:sp>
        <p:nvSpPr>
          <p:cNvPr id="3" name="Rectangle 2"/>
          <p:cNvSpPr/>
          <p:nvPr/>
        </p:nvSpPr>
        <p:spPr>
          <a:xfrm>
            <a:off x="381000" y="990600"/>
            <a:ext cx="1691489" cy="458074"/>
          </a:xfrm>
          <a:prstGeom prst="rect">
            <a:avLst/>
          </a:prstGeom>
        </p:spPr>
        <p:txBody>
          <a:bodyPr wrap="none">
            <a:spAutoFit/>
          </a:bodyPr>
          <a:lstStyle/>
          <a:p>
            <a:pPr marL="342900" marR="304800" lvl="0" indent="-342900">
              <a:lnSpc>
                <a:spcPct val="150000"/>
              </a:lnSpc>
              <a:spcAft>
                <a:spcPts val="1000"/>
              </a:spcAft>
              <a:buFont typeface="+mj-lt"/>
              <a:buAutoNum type="arabicPeriod"/>
            </a:pPr>
            <a:r>
              <a:rPr lang="en-US" b="1" dirty="0">
                <a:latin typeface="Times New Roman" panose="02020603050405020304" pitchFamily="18" charset="0"/>
                <a:ea typeface="Times New Roman" panose="02020603050405020304" pitchFamily="18" charset="0"/>
                <a:cs typeface="Times New Roman" panose="02020603050405020304" pitchFamily="18" charset="0"/>
              </a:rPr>
              <a:t>Headset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p:cNvSpPr txBox="1"/>
          <p:nvPr/>
        </p:nvSpPr>
        <p:spPr>
          <a:xfrm>
            <a:off x="419100" y="1444287"/>
            <a:ext cx="6781800" cy="5078313"/>
          </a:xfrm>
          <a:prstGeom prst="rect">
            <a:avLst/>
          </a:prstGeom>
          <a:noFill/>
        </p:spPr>
        <p:txBody>
          <a:bodyPr wrap="square" rtlCol="0">
            <a:spAutoFit/>
          </a:bodyPr>
          <a:lstStyle/>
          <a:p>
            <a:pPr marL="285750" indent="-285750">
              <a:buClr>
                <a:schemeClr val="accent1"/>
              </a:buClr>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In the above block diagram, the upper portion within the dotted rectangular box represents the VR headset. The 1080p TFT </a:t>
            </a:r>
            <a:r>
              <a:rPr lang="en-US" sz="1600" dirty="0" smtClean="0">
                <a:latin typeface="Times New Roman" panose="02020603050405020304" pitchFamily="18" charset="0"/>
                <a:cs typeface="Times New Roman" panose="02020603050405020304" pitchFamily="18" charset="0"/>
              </a:rPr>
              <a:t>LCD  </a:t>
            </a:r>
            <a:r>
              <a:rPr lang="en-US" sz="1600" dirty="0">
                <a:latin typeface="Times New Roman" panose="02020603050405020304" pitchFamily="18" charset="0"/>
                <a:cs typeface="Times New Roman" panose="02020603050405020304" pitchFamily="18" charset="0"/>
              </a:rPr>
              <a:t>screen is placed inside the headset to which the image, video or application is supplied using an HDMI to MIPI 4L Interface card </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which is connected via the mixer. </a:t>
            </a:r>
            <a:endParaRPr lang="en-US" sz="1600" dirty="0" smtClean="0">
              <a:latin typeface="Times New Roman" panose="02020603050405020304" pitchFamily="18" charset="0"/>
              <a:cs typeface="Times New Roman" panose="02020603050405020304" pitchFamily="18" charset="0"/>
            </a:endParaRPr>
          </a:p>
          <a:p>
            <a:pPr marL="285750" indent="-285750">
              <a:buClr>
                <a:schemeClr val="accent1"/>
              </a:buClr>
              <a:buFont typeface="Courier New" panose="02070309020205020404" pitchFamily="49" charset="0"/>
              <a:buChar char="o"/>
            </a:pPr>
            <a:endParaRPr lang="en-US" sz="1600" dirty="0" smtClean="0">
              <a:latin typeface="Times New Roman" panose="02020603050405020304" pitchFamily="18" charset="0"/>
              <a:cs typeface="Times New Roman" panose="02020603050405020304" pitchFamily="18" charset="0"/>
            </a:endParaRPr>
          </a:p>
          <a:p>
            <a:pPr marL="285750" indent="-285750">
              <a:buClr>
                <a:schemeClr val="accent1"/>
              </a:buClr>
              <a:buFont typeface="Courier New" panose="02070309020205020404" pitchFamily="49" charset="0"/>
              <a:buChar char="o"/>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input to the Interface card is given </a:t>
            </a:r>
            <a:r>
              <a:rPr lang="en-US" sz="1600" dirty="0" smtClean="0">
                <a:latin typeface="Times New Roman" panose="02020603050405020304" pitchFamily="18" charset="0"/>
                <a:cs typeface="Times New Roman" panose="02020603050405020304" pitchFamily="18" charset="0"/>
              </a:rPr>
              <a:t>using PC and another input comes from  </a:t>
            </a:r>
            <a:r>
              <a:rPr lang="en-US" sz="1600" dirty="0">
                <a:latin typeface="Times New Roman" panose="02020603050405020304" pitchFamily="18" charset="0"/>
                <a:cs typeface="Times New Roman" panose="02020603050405020304" pitchFamily="18" charset="0"/>
              </a:rPr>
              <a:t>Dragon Board 410C processor board which contains a snapdragon </a:t>
            </a:r>
            <a:r>
              <a:rPr lang="en-US" sz="1600" dirty="0" smtClean="0">
                <a:latin typeface="Times New Roman" panose="02020603050405020304" pitchFamily="18" charset="0"/>
                <a:cs typeface="Times New Roman" panose="02020603050405020304" pitchFamily="18" charset="0"/>
              </a:rPr>
              <a:t>processor which  helps us for Head tracking application.</a:t>
            </a:r>
          </a:p>
          <a:p>
            <a:pPr marL="285750" indent="-285750">
              <a:buClr>
                <a:schemeClr val="accent1"/>
              </a:buClr>
              <a:buFont typeface="Courier New" panose="02070309020205020404" pitchFamily="49" charset="0"/>
              <a:buChar char="o"/>
            </a:pPr>
            <a:endParaRPr lang="en-US" sz="1600" dirty="0" smtClean="0">
              <a:latin typeface="Times New Roman" panose="02020603050405020304" pitchFamily="18" charset="0"/>
              <a:cs typeface="Times New Roman" panose="02020603050405020304" pitchFamily="18" charset="0"/>
            </a:endParaRPr>
          </a:p>
          <a:p>
            <a:pPr lvl="0">
              <a:buClr>
                <a:schemeClr val="accent1"/>
              </a:buClr>
            </a:pPr>
            <a:r>
              <a:rPr lang="en-US" sz="1600" b="1" dirty="0" smtClean="0">
                <a:latin typeface="Times New Roman" panose="02020603050405020304" pitchFamily="18" charset="0"/>
                <a:cs typeface="Times New Roman" panose="02020603050405020304" pitchFamily="18" charset="0"/>
              </a:rPr>
              <a:t>2. </a:t>
            </a:r>
            <a:r>
              <a:rPr lang="en-US" b="1" dirty="0" smtClean="0">
                <a:latin typeface="Times New Roman" panose="02020603050405020304" pitchFamily="18" charset="0"/>
                <a:cs typeface="Times New Roman" panose="02020603050405020304" pitchFamily="18" charset="0"/>
              </a:rPr>
              <a:t>Gesture </a:t>
            </a:r>
            <a:r>
              <a:rPr lang="en-US" b="1" dirty="0">
                <a:latin typeface="Times New Roman" panose="02020603050405020304" pitchFamily="18" charset="0"/>
                <a:cs typeface="Times New Roman" panose="02020603050405020304" pitchFamily="18" charset="0"/>
              </a:rPr>
              <a:t>based hand </a:t>
            </a:r>
            <a:r>
              <a:rPr lang="en-US" b="1" dirty="0" smtClean="0">
                <a:latin typeface="Times New Roman" panose="02020603050405020304" pitchFamily="18" charset="0"/>
                <a:cs typeface="Times New Roman" panose="02020603050405020304" pitchFamily="18" charset="0"/>
              </a:rPr>
              <a:t>controller</a:t>
            </a: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Courier New" panose="02070309020205020404" pitchFamily="49" charset="0"/>
              <a:buChar char="o"/>
            </a:pPr>
            <a:r>
              <a:rPr lang="en-US" sz="1600" dirty="0" smtClean="0">
                <a:latin typeface="Times New Roman" panose="02020603050405020304" pitchFamily="18" charset="0"/>
                <a:cs typeface="Times New Roman" panose="02020603050405020304" pitchFamily="18" charset="0"/>
              </a:rPr>
              <a:t> Pair </a:t>
            </a:r>
            <a:r>
              <a:rPr lang="en-US" sz="1600" dirty="0">
                <a:latin typeface="Times New Roman" panose="02020603050405020304" pitchFamily="18" charset="0"/>
                <a:cs typeface="Times New Roman" panose="02020603050405020304" pitchFamily="18" charset="0"/>
              </a:rPr>
              <a:t>of hand gloves, each with 5 flex sensors placed on each finger and a gyro sensor placed on the back of hand are employed. Each hand uses a separate Arduino board for itself which is programmed to perform the required hand control functions using ASCII value substitution. </a:t>
            </a:r>
            <a:endParaRPr lang="en-IN"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3</a:t>
            </a:r>
            <a:r>
              <a:rPr lang="en-US" b="1" dirty="0">
                <a:latin typeface="Times New Roman" panose="02020603050405020304" pitchFamily="18" charset="0"/>
                <a:cs typeface="Times New Roman" panose="02020603050405020304" pitchFamily="18" charset="0"/>
              </a:rPr>
              <a:t>. Personal computer </a:t>
            </a: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Here we have used the PC to use all the software and applications available in the windows OS for virtual Reality. For the head tracking on PC side we have concentrated on the mouse control using the gyro sensor.</a:t>
            </a:r>
            <a:endParaRPr lang="en-IN"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34334DFD-8B93-423B-9822-036BC11E46EF}"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7" name="Slide Number Placeholder 6"/>
          <p:cNvSpPr>
            <a:spLocks noGrp="1"/>
          </p:cNvSpPr>
          <p:nvPr>
            <p:ph type="sldNum" sz="quarter" idx="12"/>
          </p:nvPr>
        </p:nvSpPr>
        <p:spPr/>
        <p:txBody>
          <a:bodyPr/>
          <a:lstStyle/>
          <a:p>
            <a:pPr>
              <a:defRPr/>
            </a:pPr>
            <a:fld id="{421D6AF5-1463-4D47-BA0B-0E641FF51A00}" type="slidenum">
              <a:rPr lang="en-US" altLang="en-US" smtClean="0"/>
              <a:pPr>
                <a:defRPr/>
              </a:pPr>
              <a:t>14</a:t>
            </a:fld>
            <a:endParaRPr lang="en-US" altLang="en-US"/>
          </a:p>
        </p:txBody>
      </p:sp>
    </p:spTree>
    <p:extLst>
      <p:ext uri="{BB962C8B-B14F-4D97-AF65-F5344CB8AC3E}">
        <p14:creationId xmlns:p14="http://schemas.microsoft.com/office/powerpoint/2010/main" val="2917055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3263" y="4572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237089943"/>
              </p:ext>
            </p:extLst>
          </p:nvPr>
        </p:nvGraphicFramePr>
        <p:xfrm>
          <a:off x="666750" y="304800"/>
          <a:ext cx="8096250" cy="5715000"/>
        </p:xfrm>
        <a:graphic>
          <a:graphicData uri="http://schemas.openxmlformats.org/drawingml/2006/table">
            <a:tbl>
              <a:tblPr firstRow="1" bandRow="1">
                <a:tableStyleId>{5940675A-B579-460E-94D1-54222C63F5DA}</a:tableStyleId>
              </a:tblPr>
              <a:tblGrid>
                <a:gridCol w="1124478"/>
                <a:gridCol w="2780699"/>
                <a:gridCol w="4191073"/>
              </a:tblGrid>
              <a:tr h="457190">
                <a:tc>
                  <a:txBody>
                    <a:bodyPr/>
                    <a:lstStyle/>
                    <a:p>
                      <a:pPr algn="ctr"/>
                      <a:r>
                        <a:rPr lang="en-US" sz="2000" b="1" dirty="0" err="1" smtClean="0">
                          <a:latin typeface="Times New Roman" pitchFamily="18" charset="0"/>
                          <a:cs typeface="Times New Roman" pitchFamily="18" charset="0"/>
                        </a:rPr>
                        <a:t>S.No</a:t>
                      </a:r>
                      <a:endParaRPr lang="en-US" sz="2000" b="1" dirty="0">
                        <a:latin typeface="Times New Roman" pitchFamily="18" charset="0"/>
                        <a:cs typeface="Times New Roman" pitchFamily="18" charset="0"/>
                      </a:endParaRPr>
                    </a:p>
                  </a:txBody>
                  <a:tcPr marL="91442" marR="91442" marT="45719" marB="45719"/>
                </a:tc>
                <a:tc>
                  <a:txBody>
                    <a:bodyPr/>
                    <a:lstStyle/>
                    <a:p>
                      <a:pPr algn="ctr"/>
                      <a:r>
                        <a:rPr lang="en-US" sz="1800" dirty="0" smtClean="0"/>
                        <a:t> </a:t>
                      </a:r>
                      <a:r>
                        <a:rPr lang="en-US" sz="2000" b="1" dirty="0" smtClean="0">
                          <a:latin typeface="Times New Roman" pitchFamily="18" charset="0"/>
                          <a:cs typeface="Times New Roman" pitchFamily="18" charset="0"/>
                        </a:rPr>
                        <a:t>Apparatus</a:t>
                      </a:r>
                      <a:r>
                        <a:rPr lang="en-US" sz="2000" b="1" baseline="0" dirty="0" smtClean="0">
                          <a:latin typeface="Times New Roman" pitchFamily="18" charset="0"/>
                          <a:cs typeface="Times New Roman" pitchFamily="18" charset="0"/>
                        </a:rPr>
                        <a:t> Required</a:t>
                      </a:r>
                      <a:endParaRPr lang="en-US" sz="2000" b="1" dirty="0">
                        <a:latin typeface="Times New Roman" pitchFamily="18" charset="0"/>
                        <a:cs typeface="Times New Roman" pitchFamily="18" charset="0"/>
                      </a:endParaRPr>
                    </a:p>
                  </a:txBody>
                  <a:tcPr marL="91442" marR="91442" marT="45719" marB="45719"/>
                </a:tc>
                <a:tc>
                  <a:txBody>
                    <a:bodyPr/>
                    <a:lstStyle/>
                    <a:p>
                      <a:pPr algn="ctr"/>
                      <a:r>
                        <a:rPr lang="en-US" sz="2000" b="1" dirty="0" smtClean="0">
                          <a:latin typeface="Times New Roman" pitchFamily="18" charset="0"/>
                          <a:cs typeface="Times New Roman" pitchFamily="18" charset="0"/>
                        </a:rPr>
                        <a:t>Images</a:t>
                      </a:r>
                      <a:endParaRPr lang="en-US" sz="2000" b="1" dirty="0">
                        <a:latin typeface="Times New Roman" pitchFamily="18" charset="0"/>
                        <a:cs typeface="Times New Roman" pitchFamily="18" charset="0"/>
                      </a:endParaRPr>
                    </a:p>
                  </a:txBody>
                  <a:tcPr marL="91442" marR="91442" marT="45719" marB="45719"/>
                </a:tc>
              </a:tr>
              <a:tr h="2285951">
                <a:tc>
                  <a:txBody>
                    <a:bodyPr/>
                    <a:lstStyle/>
                    <a:p>
                      <a:pPr algn="ctr"/>
                      <a:r>
                        <a:rPr lang="en-US" sz="1800" dirty="0" smtClean="0">
                          <a:latin typeface="Times New Roman" pitchFamily="18" charset="0"/>
                          <a:cs typeface="Times New Roman" pitchFamily="18" charset="0"/>
                        </a:rPr>
                        <a:t>1</a:t>
                      </a:r>
                      <a:endParaRPr lang="en-US" sz="1800" dirty="0">
                        <a:latin typeface="Times New Roman" pitchFamily="18" charset="0"/>
                        <a:cs typeface="Times New Roman" pitchFamily="18" charset="0"/>
                      </a:endParaRPr>
                    </a:p>
                  </a:txBody>
                  <a:tcPr marL="91442" marR="91442" marT="45719" marB="45719"/>
                </a:tc>
                <a:tc>
                  <a:txBody>
                    <a:bodyPr/>
                    <a:lstStyle/>
                    <a:p>
                      <a:pPr algn="ctr"/>
                      <a:r>
                        <a:rPr lang="en-US" sz="1800" dirty="0" smtClean="0">
                          <a:latin typeface="Times New Roman" pitchFamily="18" charset="0"/>
                          <a:cs typeface="Times New Roman" pitchFamily="18" charset="0"/>
                        </a:rPr>
                        <a:t>Dragon</a:t>
                      </a:r>
                      <a:r>
                        <a:rPr lang="en-US" sz="1800" baseline="0" dirty="0" smtClean="0">
                          <a:latin typeface="Times New Roman" pitchFamily="18" charset="0"/>
                          <a:cs typeface="Times New Roman" pitchFamily="18" charset="0"/>
                        </a:rPr>
                        <a:t> Board 410C</a:t>
                      </a:r>
                      <a:endParaRPr lang="en-US" sz="1800" dirty="0">
                        <a:latin typeface="Times New Roman" pitchFamily="18" charset="0"/>
                        <a:cs typeface="Times New Roman" pitchFamily="18" charset="0"/>
                      </a:endParaRPr>
                    </a:p>
                  </a:txBody>
                  <a:tcPr marL="91442" marR="91442" marT="45719" marB="45719"/>
                </a:tc>
                <a:tc>
                  <a:txBody>
                    <a:bodyPr/>
                    <a:lstStyle/>
                    <a:p>
                      <a:endParaRPr lang="en-US" sz="1800" dirty="0"/>
                    </a:p>
                  </a:txBody>
                  <a:tcPr marL="91442" marR="91442" marT="45719" marB="45719"/>
                </a:tc>
              </a:tr>
              <a:tr h="1904959">
                <a:tc>
                  <a:txBody>
                    <a:bodyPr/>
                    <a:lstStyle/>
                    <a:p>
                      <a:pPr algn="ctr"/>
                      <a:r>
                        <a:rPr lang="en-US" sz="1800" dirty="0" smtClean="0">
                          <a:latin typeface="Times New Roman" pitchFamily="18" charset="0"/>
                          <a:cs typeface="Times New Roman" pitchFamily="18" charset="0"/>
                        </a:rPr>
                        <a:t>2</a:t>
                      </a:r>
                      <a:endParaRPr lang="en-US" sz="1800" dirty="0">
                        <a:latin typeface="Times New Roman" pitchFamily="18" charset="0"/>
                        <a:cs typeface="Times New Roman" pitchFamily="18" charset="0"/>
                      </a:endParaRPr>
                    </a:p>
                  </a:txBody>
                  <a:tcPr marL="91442" marR="91442" marT="45719" marB="45719"/>
                </a:tc>
                <a:tc>
                  <a:txBody>
                    <a:bodyPr/>
                    <a:lstStyle/>
                    <a:p>
                      <a:pPr algn="ctr"/>
                      <a:r>
                        <a:rPr lang="en-US" sz="1800" dirty="0" err="1" smtClean="0">
                          <a:latin typeface="Times New Roman" pitchFamily="18" charset="0"/>
                          <a:cs typeface="Times New Roman" pitchFamily="18" charset="0"/>
                        </a:rPr>
                        <a:t>Arduino</a:t>
                      </a:r>
                      <a:r>
                        <a:rPr lang="en-US" sz="1800" dirty="0" smtClean="0">
                          <a:latin typeface="Times New Roman" pitchFamily="18" charset="0"/>
                          <a:cs typeface="Times New Roman" pitchFamily="18" charset="0"/>
                        </a:rPr>
                        <a:t> Leonardo</a:t>
                      </a:r>
                      <a:endParaRPr lang="en-US" sz="1800" dirty="0">
                        <a:latin typeface="Times New Roman" pitchFamily="18" charset="0"/>
                        <a:cs typeface="Times New Roman" pitchFamily="18" charset="0"/>
                      </a:endParaRPr>
                    </a:p>
                  </a:txBody>
                  <a:tcPr marL="91442" marR="91442" marT="45719" marB="45719"/>
                </a:tc>
                <a:tc>
                  <a:txBody>
                    <a:bodyPr/>
                    <a:lstStyle/>
                    <a:p>
                      <a:endParaRPr lang="en-US" sz="1800" dirty="0"/>
                    </a:p>
                  </a:txBody>
                  <a:tcPr marL="91442" marR="91442" marT="45719" marB="45719"/>
                </a:tc>
              </a:tr>
              <a:tr h="1066900">
                <a:tc>
                  <a:txBody>
                    <a:bodyPr/>
                    <a:lstStyle/>
                    <a:p>
                      <a:pPr algn="ctr"/>
                      <a:r>
                        <a:rPr lang="en-US" sz="1800" dirty="0" smtClean="0">
                          <a:latin typeface="Times New Roman" pitchFamily="18" charset="0"/>
                          <a:cs typeface="Times New Roman" pitchFamily="18" charset="0"/>
                        </a:rPr>
                        <a:t>3</a:t>
                      </a:r>
                      <a:endParaRPr lang="en-US" sz="1800" dirty="0">
                        <a:latin typeface="Times New Roman" pitchFamily="18" charset="0"/>
                        <a:cs typeface="Times New Roman" pitchFamily="18" charset="0"/>
                      </a:endParaRPr>
                    </a:p>
                  </a:txBody>
                  <a:tcPr marL="91442" marR="91442" marT="45719" marB="45719"/>
                </a:tc>
                <a:tc>
                  <a:txBody>
                    <a:bodyPr/>
                    <a:lstStyle/>
                    <a:p>
                      <a:pPr algn="ctr"/>
                      <a:r>
                        <a:rPr lang="en-US" sz="1800" dirty="0" smtClean="0">
                          <a:latin typeface="Times New Roman" pitchFamily="18" charset="0"/>
                          <a:cs typeface="Times New Roman" pitchFamily="18" charset="0"/>
                        </a:rPr>
                        <a:t>HDMI to 4L</a:t>
                      </a:r>
                      <a:r>
                        <a:rPr lang="en-US" sz="1800" baseline="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MIPI Interface Card</a:t>
                      </a:r>
                      <a:endParaRPr lang="en-US" sz="1800" dirty="0">
                        <a:latin typeface="Times New Roman" pitchFamily="18" charset="0"/>
                        <a:cs typeface="Times New Roman" pitchFamily="18" charset="0"/>
                      </a:endParaRPr>
                    </a:p>
                  </a:txBody>
                  <a:tcPr marL="91442" marR="91442" marT="45719" marB="45719"/>
                </a:tc>
                <a:tc>
                  <a:txBody>
                    <a:bodyPr/>
                    <a:lstStyle/>
                    <a:p>
                      <a:endParaRPr lang="en-US" sz="1800" dirty="0"/>
                    </a:p>
                  </a:txBody>
                  <a:tcPr marL="91442" marR="91442" marT="45719" marB="45719"/>
                </a:tc>
              </a:tr>
            </a:tbl>
          </a:graphicData>
        </a:graphic>
      </p:graphicFrame>
      <p:pic>
        <p:nvPicPr>
          <p:cNvPr id="2460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876300"/>
            <a:ext cx="21288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388" y="3124200"/>
            <a:ext cx="2633662"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pPr>
              <a:defRPr/>
            </a:pPr>
            <a:fld id="{065EBF88-6AF7-4111-8680-6B9EDD11E315}"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8409A622-C389-4900-A78C-C91013447926}" type="slidenum">
              <a:rPr lang="en-US" altLang="en-US" smtClean="0"/>
              <a:pPr>
                <a:defRPr/>
              </a:pPr>
              <a:t>15</a:t>
            </a:fld>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00200"/>
            <a:ext cx="3954462" cy="395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622300"/>
            <a:ext cx="2047875"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702692130"/>
              </p:ext>
            </p:extLst>
          </p:nvPr>
        </p:nvGraphicFramePr>
        <p:xfrm>
          <a:off x="666750" y="268932"/>
          <a:ext cx="8096250" cy="5882460"/>
        </p:xfrm>
        <a:graphic>
          <a:graphicData uri="http://schemas.openxmlformats.org/drawingml/2006/table">
            <a:tbl>
              <a:tblPr firstRow="1" bandRow="1">
                <a:tableStyleId>{5940675A-B579-460E-94D1-54222C63F5DA}</a:tableStyleId>
              </a:tblPr>
              <a:tblGrid>
                <a:gridCol w="1124478"/>
                <a:gridCol w="2780699"/>
                <a:gridCol w="4191073"/>
              </a:tblGrid>
              <a:tr h="264468">
                <a:tc>
                  <a:txBody>
                    <a:bodyPr/>
                    <a:lstStyle/>
                    <a:p>
                      <a:pPr algn="ctr"/>
                      <a:r>
                        <a:rPr lang="en-US" sz="1800" b="1" dirty="0" smtClean="0"/>
                        <a:t>SNO</a:t>
                      </a:r>
                      <a:endParaRPr lang="en-US" sz="1800" b="1" dirty="0"/>
                    </a:p>
                  </a:txBody>
                  <a:tcPr marL="91442" marR="91442" marT="45719" marB="45719"/>
                </a:tc>
                <a:tc>
                  <a:txBody>
                    <a:bodyPr/>
                    <a:lstStyle/>
                    <a:p>
                      <a:pPr algn="ctr"/>
                      <a:r>
                        <a:rPr lang="en-US" sz="1800" b="1" dirty="0" smtClean="0"/>
                        <a:t> Apparatus</a:t>
                      </a:r>
                      <a:r>
                        <a:rPr lang="en-US" sz="1800" b="1" baseline="0" dirty="0" smtClean="0"/>
                        <a:t> Required</a:t>
                      </a:r>
                      <a:endParaRPr lang="en-US" sz="1800" b="1" dirty="0"/>
                    </a:p>
                  </a:txBody>
                  <a:tcPr marL="91442" marR="91442" marT="45719" marB="45719"/>
                </a:tc>
                <a:tc>
                  <a:txBody>
                    <a:bodyPr/>
                    <a:lstStyle/>
                    <a:p>
                      <a:pPr algn="ctr"/>
                      <a:r>
                        <a:rPr lang="en-US" sz="1800" b="1" dirty="0" smtClean="0"/>
                        <a:t>Images</a:t>
                      </a:r>
                      <a:endParaRPr lang="en-US" sz="1800" b="1" dirty="0"/>
                    </a:p>
                  </a:txBody>
                  <a:tcPr marL="91442" marR="91442" marT="45719" marB="45719"/>
                </a:tc>
              </a:tr>
              <a:tr h="1619725">
                <a:tc>
                  <a:txBody>
                    <a:bodyPr/>
                    <a:lstStyle/>
                    <a:p>
                      <a:pPr algn="ctr"/>
                      <a:r>
                        <a:rPr lang="en-US" sz="1800" dirty="0" smtClean="0"/>
                        <a:t>4</a:t>
                      </a:r>
                      <a:endParaRPr lang="en-US" sz="1800" dirty="0"/>
                    </a:p>
                  </a:txBody>
                  <a:tcPr marL="91442" marR="91442" marT="45719" marB="45719"/>
                </a:tc>
                <a:tc>
                  <a:txBody>
                    <a:bodyPr/>
                    <a:lstStyle/>
                    <a:p>
                      <a:pPr algn="ctr"/>
                      <a:r>
                        <a:rPr lang="en-US" sz="1800" dirty="0" smtClean="0"/>
                        <a:t>Gyro</a:t>
                      </a:r>
                      <a:r>
                        <a:rPr lang="en-US" sz="1800" baseline="0" dirty="0" smtClean="0"/>
                        <a:t> Sensor and Accelerometer </a:t>
                      </a:r>
                    </a:p>
                    <a:p>
                      <a:pPr algn="ctr"/>
                      <a:r>
                        <a:rPr lang="en-US" sz="1800" baseline="0" dirty="0" smtClean="0"/>
                        <a:t>Gy-521</a:t>
                      </a:r>
                      <a:endParaRPr lang="en-US" sz="1800" dirty="0"/>
                    </a:p>
                  </a:txBody>
                  <a:tcPr marL="91442" marR="91442" marT="45719" marB="45719"/>
                </a:tc>
                <a:tc>
                  <a:txBody>
                    <a:bodyPr/>
                    <a:lstStyle/>
                    <a:p>
                      <a:endParaRPr lang="en-US" sz="1800" dirty="0"/>
                    </a:p>
                  </a:txBody>
                  <a:tcPr marL="91442" marR="91442" marT="45719" marB="45719"/>
                </a:tc>
              </a:tr>
              <a:tr h="2159619">
                <a:tc>
                  <a:txBody>
                    <a:bodyPr/>
                    <a:lstStyle/>
                    <a:p>
                      <a:pPr algn="ctr"/>
                      <a:r>
                        <a:rPr lang="en-US" sz="1800" dirty="0" smtClean="0"/>
                        <a:t>5</a:t>
                      </a:r>
                      <a:endParaRPr lang="en-US" sz="1800" dirty="0"/>
                    </a:p>
                  </a:txBody>
                  <a:tcPr marL="91442" marR="91442" marT="45719" marB="45719"/>
                </a:tc>
                <a:tc>
                  <a:txBody>
                    <a:bodyPr/>
                    <a:lstStyle/>
                    <a:p>
                      <a:pPr algn="ctr"/>
                      <a:r>
                        <a:rPr lang="en-US" sz="1800" dirty="0" smtClean="0"/>
                        <a:t>1080p TFT 60Hz LCD Display Module</a:t>
                      </a:r>
                      <a:endParaRPr lang="en-US" sz="1800" dirty="0"/>
                    </a:p>
                  </a:txBody>
                  <a:tcPr marL="91442" marR="91442" marT="45719" marB="45719"/>
                </a:tc>
                <a:tc>
                  <a:txBody>
                    <a:bodyPr/>
                    <a:lstStyle/>
                    <a:p>
                      <a:endParaRPr lang="en-US" sz="1800" dirty="0"/>
                    </a:p>
                  </a:txBody>
                  <a:tcPr marL="91442" marR="91442" marT="45719" marB="45719"/>
                </a:tc>
              </a:tr>
              <a:tr h="1737358">
                <a:tc>
                  <a:txBody>
                    <a:bodyPr/>
                    <a:lstStyle/>
                    <a:p>
                      <a:pPr algn="ctr"/>
                      <a:r>
                        <a:rPr lang="en-US" sz="1800" dirty="0" smtClean="0"/>
                        <a:t>6</a:t>
                      </a:r>
                      <a:endParaRPr lang="en-US" sz="1800" dirty="0"/>
                    </a:p>
                  </a:txBody>
                  <a:tcPr marL="91442" marR="91442" marT="45719" marB="45719"/>
                </a:tc>
                <a:tc>
                  <a:txBody>
                    <a:bodyPr/>
                    <a:lstStyle/>
                    <a:p>
                      <a:pPr algn="ctr"/>
                      <a:r>
                        <a:rPr lang="en-US" sz="1800" dirty="0" err="1" smtClean="0"/>
                        <a:t>Velostat</a:t>
                      </a:r>
                      <a:r>
                        <a:rPr lang="en-US" sz="1800" dirty="0" smtClean="0"/>
                        <a:t> Flex</a:t>
                      </a:r>
                      <a:r>
                        <a:rPr lang="en-US" sz="1800" baseline="0" dirty="0" smtClean="0"/>
                        <a:t> Sensor</a:t>
                      </a:r>
                      <a:endParaRPr lang="en-US" sz="1800" dirty="0"/>
                    </a:p>
                  </a:txBody>
                  <a:tcPr marL="91442" marR="91442" marT="45719" marB="45719"/>
                </a:tc>
                <a:tc>
                  <a:txBody>
                    <a:bodyPr/>
                    <a:lstStyle/>
                    <a:p>
                      <a:endParaRPr lang="en-US" sz="1800" dirty="0"/>
                    </a:p>
                  </a:txBody>
                  <a:tcPr marL="91442" marR="91442" marT="45719" marB="45719"/>
                </a:tc>
              </a:tr>
            </a:tbl>
          </a:graphicData>
        </a:graphic>
      </p:graphicFrame>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rot="16200000">
            <a:off x="5876765" y="4062254"/>
            <a:ext cx="1452564" cy="2624457"/>
          </a:xfrm>
          <a:prstGeom prst="rect">
            <a:avLst/>
          </a:prstGeom>
        </p:spPr>
      </p:pic>
      <p:sp>
        <p:nvSpPr>
          <p:cNvPr id="2" name="Date Placeholder 1"/>
          <p:cNvSpPr>
            <a:spLocks noGrp="1"/>
          </p:cNvSpPr>
          <p:nvPr>
            <p:ph type="dt" sz="half" idx="10"/>
          </p:nvPr>
        </p:nvSpPr>
        <p:spPr/>
        <p:txBody>
          <a:bodyPr/>
          <a:lstStyle/>
          <a:p>
            <a:pPr>
              <a:defRPr/>
            </a:pPr>
            <a:fld id="{2EFEA50A-CF4B-4FB1-9CB0-F2BAACE8344B}"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8409A622-C389-4900-A78C-C91013447926}" type="slidenum">
              <a:rPr lang="en-US" altLang="en-US" smtClean="0"/>
              <a:pPr>
                <a:defRPr/>
              </a:pPr>
              <a:t>16</a:t>
            </a:fld>
            <a:endParaRPr lang="en-US"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74599667"/>
              </p:ext>
            </p:extLst>
          </p:nvPr>
        </p:nvGraphicFramePr>
        <p:xfrm>
          <a:off x="457200" y="609600"/>
          <a:ext cx="8096250" cy="4800600"/>
        </p:xfrm>
        <a:graphic>
          <a:graphicData uri="http://schemas.openxmlformats.org/drawingml/2006/table">
            <a:tbl>
              <a:tblPr firstRow="1" bandRow="1">
                <a:tableStyleId>{5940675A-B579-460E-94D1-54222C63F5DA}</a:tableStyleId>
              </a:tblPr>
              <a:tblGrid>
                <a:gridCol w="1124478"/>
                <a:gridCol w="2780699"/>
                <a:gridCol w="4191073"/>
              </a:tblGrid>
              <a:tr h="264468">
                <a:tc>
                  <a:txBody>
                    <a:bodyPr/>
                    <a:lstStyle/>
                    <a:p>
                      <a:pPr algn="ctr"/>
                      <a:r>
                        <a:rPr lang="en-US" sz="1800" b="1" dirty="0" smtClean="0"/>
                        <a:t>SNO</a:t>
                      </a:r>
                      <a:endParaRPr lang="en-US" sz="1800" b="1" dirty="0"/>
                    </a:p>
                  </a:txBody>
                  <a:tcPr marL="91442" marR="91442" marT="45719" marB="45719"/>
                </a:tc>
                <a:tc>
                  <a:txBody>
                    <a:bodyPr/>
                    <a:lstStyle/>
                    <a:p>
                      <a:pPr algn="ctr"/>
                      <a:r>
                        <a:rPr lang="en-US" sz="1800" b="1" dirty="0" smtClean="0"/>
                        <a:t> Apparatus</a:t>
                      </a:r>
                      <a:r>
                        <a:rPr lang="en-US" sz="1800" b="1" baseline="0" dirty="0" smtClean="0"/>
                        <a:t> Required</a:t>
                      </a:r>
                      <a:endParaRPr lang="en-US" sz="1800" b="1" dirty="0"/>
                    </a:p>
                  </a:txBody>
                  <a:tcPr marL="91442" marR="91442" marT="45719" marB="45719"/>
                </a:tc>
                <a:tc>
                  <a:txBody>
                    <a:bodyPr/>
                    <a:lstStyle/>
                    <a:p>
                      <a:pPr algn="ctr"/>
                      <a:r>
                        <a:rPr lang="en-US" sz="1800" b="1" dirty="0" smtClean="0"/>
                        <a:t>Images</a:t>
                      </a:r>
                      <a:endParaRPr lang="en-US" sz="1800" b="1" dirty="0"/>
                    </a:p>
                  </a:txBody>
                  <a:tcPr marL="91442" marR="91442" marT="45719" marB="45719"/>
                </a:tc>
              </a:tr>
              <a:tr h="1767842">
                <a:tc>
                  <a:txBody>
                    <a:bodyPr/>
                    <a:lstStyle/>
                    <a:p>
                      <a:pPr algn="ctr"/>
                      <a:r>
                        <a:rPr lang="en-US" sz="1800" b="1" dirty="0" smtClean="0"/>
                        <a:t>7</a:t>
                      </a:r>
                      <a:endParaRPr lang="en-US" sz="1800" b="1" dirty="0"/>
                    </a:p>
                  </a:txBody>
                  <a:tcPr marL="91442" marR="91442" marT="45719" marB="45719"/>
                </a:tc>
                <a:tc>
                  <a:txBody>
                    <a:bodyPr/>
                    <a:lstStyle/>
                    <a:p>
                      <a:pPr algn="ctr"/>
                      <a:r>
                        <a:rPr lang="en-US" sz="1800" b="1" dirty="0" smtClean="0"/>
                        <a:t>VR Headset</a:t>
                      </a:r>
                      <a:endParaRPr lang="en-US" sz="1800" b="1" dirty="0"/>
                    </a:p>
                  </a:txBody>
                  <a:tcPr marL="91442" marR="91442" marT="45719" marB="45719"/>
                </a:tc>
                <a:tc>
                  <a:txBody>
                    <a:bodyPr/>
                    <a:lstStyle/>
                    <a:p>
                      <a:pPr algn="ctr"/>
                      <a:endParaRPr lang="en-US" sz="1800" b="1" dirty="0"/>
                    </a:p>
                  </a:txBody>
                  <a:tcPr marL="91442" marR="91442" marT="45719" marB="45719"/>
                </a:tc>
              </a:tr>
              <a:tr h="2667000">
                <a:tc>
                  <a:txBody>
                    <a:bodyPr/>
                    <a:lstStyle/>
                    <a:p>
                      <a:pPr algn="ctr"/>
                      <a:r>
                        <a:rPr lang="en-US" sz="1800" b="1" dirty="0" smtClean="0"/>
                        <a:t>8</a:t>
                      </a:r>
                      <a:endParaRPr lang="en-US" sz="1800" b="1" dirty="0"/>
                    </a:p>
                  </a:txBody>
                  <a:tcPr marL="91442" marR="91442" marT="45719" marB="45719"/>
                </a:tc>
                <a:tc>
                  <a:txBody>
                    <a:bodyPr/>
                    <a:lstStyle/>
                    <a:p>
                      <a:pPr algn="ctr"/>
                      <a:r>
                        <a:rPr lang="en-US" sz="1800" b="1" dirty="0" smtClean="0"/>
                        <a:t>Personal Computer</a:t>
                      </a:r>
                      <a:endParaRPr lang="en-US" sz="1800" b="1" dirty="0"/>
                    </a:p>
                  </a:txBody>
                  <a:tcPr marL="91442" marR="91442" marT="45719" marB="45719"/>
                </a:tc>
                <a:tc>
                  <a:txBody>
                    <a:bodyPr/>
                    <a:lstStyle/>
                    <a:p>
                      <a:pPr algn="ctr"/>
                      <a:endParaRPr lang="en-US" sz="1800" b="1" dirty="0"/>
                    </a:p>
                  </a:txBody>
                  <a:tcPr marL="91442" marR="91442" marT="45719" marB="45719"/>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990600"/>
            <a:ext cx="2895600" cy="16287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911930"/>
            <a:ext cx="2979657" cy="2236195"/>
          </a:xfrm>
          <a:prstGeom prst="rect">
            <a:avLst/>
          </a:prstGeom>
        </p:spPr>
      </p:pic>
      <p:sp>
        <p:nvSpPr>
          <p:cNvPr id="2" name="Date Placeholder 1"/>
          <p:cNvSpPr>
            <a:spLocks noGrp="1"/>
          </p:cNvSpPr>
          <p:nvPr>
            <p:ph type="dt" sz="half" idx="10"/>
          </p:nvPr>
        </p:nvSpPr>
        <p:spPr/>
        <p:txBody>
          <a:bodyPr/>
          <a:lstStyle/>
          <a:p>
            <a:pPr>
              <a:defRPr/>
            </a:pPr>
            <a:fld id="{33AF2D62-4BFB-4ECE-A527-B69E7FCE690B}" type="datetime1">
              <a:rPr lang="en-US" smtClean="0"/>
              <a:t>5/3/2016</a:t>
            </a:fld>
            <a:endParaRPr lang="en-US"/>
          </a:p>
        </p:txBody>
      </p:sp>
      <p:sp>
        <p:nvSpPr>
          <p:cNvPr id="6" name="Footer Placeholder 5"/>
          <p:cNvSpPr>
            <a:spLocks noGrp="1"/>
          </p:cNvSpPr>
          <p:nvPr>
            <p:ph type="ftr" sz="quarter" idx="11"/>
          </p:nvPr>
        </p:nvSpPr>
        <p:spPr/>
        <p:txBody>
          <a:bodyPr/>
          <a:lstStyle/>
          <a:p>
            <a:pPr>
              <a:defRPr/>
            </a:pPr>
            <a:r>
              <a:rPr lang="en-US" smtClean="0"/>
              <a:t>Gesture Based VR</a:t>
            </a:r>
            <a:endParaRPr lang="en-US"/>
          </a:p>
        </p:txBody>
      </p:sp>
      <p:sp>
        <p:nvSpPr>
          <p:cNvPr id="7" name="Slide Number Placeholder 6"/>
          <p:cNvSpPr>
            <a:spLocks noGrp="1"/>
          </p:cNvSpPr>
          <p:nvPr>
            <p:ph type="sldNum" sz="quarter" idx="12"/>
          </p:nvPr>
        </p:nvSpPr>
        <p:spPr/>
        <p:txBody>
          <a:bodyPr/>
          <a:lstStyle/>
          <a:p>
            <a:pPr>
              <a:defRPr/>
            </a:pPr>
            <a:fld id="{8409A622-C389-4900-A78C-C91013447926}" type="slidenum">
              <a:rPr lang="en-US" altLang="en-US" smtClean="0"/>
              <a:pPr>
                <a:defRPr/>
              </a:pPr>
              <a:t>17</a:t>
            </a:fld>
            <a:endParaRPr lang="en-US" altLang="en-US"/>
          </a:p>
        </p:txBody>
      </p:sp>
    </p:spTree>
    <p:extLst>
      <p:ext uri="{BB962C8B-B14F-4D97-AF65-F5344CB8AC3E}">
        <p14:creationId xmlns:p14="http://schemas.microsoft.com/office/powerpoint/2010/main" val="273959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1447800"/>
            <a:ext cx="260931" cy="369332"/>
          </a:xfrm>
          <a:prstGeom prst="rect">
            <a:avLst/>
          </a:prstGeom>
          <a:noFill/>
        </p:spPr>
        <p:txBody>
          <a:bodyPr wrap="square" rtlCol="0">
            <a:spAutoFit/>
          </a:bodyPr>
          <a:lstStyle/>
          <a:p>
            <a:endParaRPr lang="en-IN" dirty="0"/>
          </a:p>
        </p:txBody>
      </p:sp>
      <p:sp>
        <p:nvSpPr>
          <p:cNvPr id="3" name="TextBox 2"/>
          <p:cNvSpPr txBox="1"/>
          <p:nvPr/>
        </p:nvSpPr>
        <p:spPr>
          <a:xfrm>
            <a:off x="71437" y="280987"/>
            <a:ext cx="8001000" cy="640175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Low cost Flex </a:t>
            </a:r>
            <a:r>
              <a:rPr lang="en-US" b="1" dirty="0" smtClean="0">
                <a:latin typeface="Times New Roman" panose="02020603050405020304" pitchFamily="18" charset="0"/>
                <a:cs typeface="Times New Roman" panose="02020603050405020304" pitchFamily="18" charset="0"/>
              </a:rPr>
              <a:t>sensor</a:t>
            </a:r>
          </a:p>
          <a:p>
            <a:pPr>
              <a:buClr>
                <a:schemeClr val="accent1"/>
              </a:buClr>
            </a:pPr>
            <a:endParaRPr lang="en-US" b="1" dirty="0" smtClean="0"/>
          </a:p>
          <a:p>
            <a:pPr marL="285750" indent="-285750">
              <a:buClr>
                <a:schemeClr val="accent1"/>
              </a:buClr>
              <a:buFont typeface="Courier New" panose="02070309020205020404" pitchFamily="49" charset="0"/>
              <a:buChar char="o"/>
            </a:pPr>
            <a:r>
              <a:rPr lang="en-US" sz="1600" dirty="0" smtClean="0">
                <a:latin typeface="Times New Roman" panose="02020603050405020304" pitchFamily="18" charset="0"/>
                <a:cs typeface="Times New Roman" panose="02020603050405020304" pitchFamily="18" charset="0"/>
              </a:rPr>
              <a:t>Flex </a:t>
            </a:r>
            <a:r>
              <a:rPr lang="en-US" sz="1600" dirty="0">
                <a:latin typeface="Times New Roman" panose="02020603050405020304" pitchFamily="18" charset="0"/>
                <a:cs typeface="Times New Roman" panose="02020603050405020304" pitchFamily="18" charset="0"/>
              </a:rPr>
              <a:t>sensors are passive resistive devices that can be used to detect bending or flexing. It varies in resistance in accordance to the variation in bending.  These are placed on top of each finger to detect their bending</a:t>
            </a:r>
            <a:r>
              <a:rPr lang="en-US"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Courier New" panose="02070309020205020404" pitchFamily="49" charset="0"/>
              <a:buChar char="o"/>
            </a:pP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sensors available in the market seem to be costly as each one costs around Rs.1500-2000. As the aim of this project is to be cost-effective, we opted to prepare our own low cost flex sensor which involves the following components</a:t>
            </a:r>
            <a:endParaRPr lang="en-US" sz="1600" b="1" dirty="0">
              <a:latin typeface="Times New Roman" panose="02020603050405020304" pitchFamily="18" charset="0"/>
              <a:cs typeface="Times New Roman" panose="02020603050405020304" pitchFamily="18" charset="0"/>
            </a:endParaRPr>
          </a:p>
          <a:p>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Black </a:t>
            </a:r>
            <a:r>
              <a:rPr lang="en-US" sz="1600" b="1" dirty="0">
                <a:latin typeface="Times New Roman" panose="02020603050405020304" pitchFamily="18" charset="0"/>
                <a:cs typeface="Times New Roman" panose="02020603050405020304" pitchFamily="18" charset="0"/>
              </a:rPr>
              <a:t>conductive film (</a:t>
            </a:r>
            <a:r>
              <a:rPr lang="en-US" sz="1600" b="1" dirty="0" err="1">
                <a:latin typeface="Times New Roman" panose="02020603050405020304" pitchFamily="18" charset="0"/>
                <a:cs typeface="Times New Roman" panose="02020603050405020304" pitchFamily="18" charset="0"/>
              </a:rPr>
              <a:t>Velostat</a:t>
            </a:r>
            <a:r>
              <a:rPr lang="en-US" sz="1600" b="1" dirty="0" smtClean="0">
                <a:latin typeface="Times New Roman" panose="02020603050405020304" pitchFamily="18" charset="0"/>
                <a:cs typeface="Times New Roman" panose="02020603050405020304" pitchFamily="18" charset="0"/>
              </a:rPr>
              <a:t>)</a:t>
            </a:r>
          </a:p>
          <a:p>
            <a:pPr marL="285750" indent="-285750">
              <a:buClr>
                <a:schemeClr val="accent1"/>
              </a:buClr>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 Black conductive film (</a:t>
            </a:r>
            <a:r>
              <a:rPr lang="en-US" sz="1600" dirty="0" err="1">
                <a:latin typeface="Times New Roman" panose="02020603050405020304" pitchFamily="18" charset="0"/>
                <a:cs typeface="Times New Roman" panose="02020603050405020304" pitchFamily="18" charset="0"/>
              </a:rPr>
              <a:t>Velostat</a:t>
            </a:r>
            <a:r>
              <a:rPr lang="en-US" sz="1600" dirty="0">
                <a:latin typeface="Times New Roman" panose="02020603050405020304" pitchFamily="18" charset="0"/>
                <a:cs typeface="Times New Roman" panose="02020603050405020304" pitchFamily="18" charset="0"/>
              </a:rPr>
              <a:t>) is made of linear low density polyethylene to achieve high toughness and strength. The film is carbon loaded for consistent, non-humidity dependent conductivity</a:t>
            </a:r>
            <a:endParaRPr lang="en-US" sz="1600" b="1" dirty="0" smtClean="0">
              <a:latin typeface="Times New Roman" panose="02020603050405020304" pitchFamily="18" charset="0"/>
              <a:cs typeface="Times New Roman" panose="02020603050405020304" pitchFamily="18" charset="0"/>
            </a:endParaRP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IN" dirty="0"/>
          </a:p>
        </p:txBody>
      </p:sp>
      <p:pic>
        <p:nvPicPr>
          <p:cNvPr id="5122" name="Picture 112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220" y="3555163"/>
            <a:ext cx="2956224" cy="222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fld id="{9A545AE9-3E9C-4216-9356-6868CF1E65D7}"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8409A622-C389-4900-A78C-C91013447926}" type="slidenum">
              <a:rPr lang="en-US" altLang="en-US" smtClean="0"/>
              <a:pPr>
                <a:defRPr/>
              </a:pPr>
              <a:t>18</a:t>
            </a:fld>
            <a:endParaRPr lang="en-US" altLang="en-US"/>
          </a:p>
        </p:txBody>
      </p:sp>
    </p:spTree>
    <p:extLst>
      <p:ext uri="{BB962C8B-B14F-4D97-AF65-F5344CB8AC3E}">
        <p14:creationId xmlns:p14="http://schemas.microsoft.com/office/powerpoint/2010/main" val="528040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6858000" cy="5355312"/>
          </a:xfrm>
          <a:prstGeom prst="rect">
            <a:avLst/>
          </a:prstGeom>
        </p:spPr>
        <p:txBody>
          <a:bodyPr wrap="square">
            <a:spAutoFit/>
          </a:bodyPr>
          <a:lstStyle/>
          <a:p>
            <a:pPr marR="190500" lvl="2">
              <a:lnSpc>
                <a:spcPct val="150000"/>
              </a:lnSpc>
              <a:spcAft>
                <a:spcPts val="0"/>
              </a:spcAft>
            </a:pPr>
            <a:r>
              <a:rPr lang="en-IN" sz="2000" b="1" dirty="0" smtClean="0">
                <a:latin typeface="Times New Roman" panose="02020603050405020304" pitchFamily="18" charset="0"/>
                <a:ea typeface="Times New Roman" panose="02020603050405020304" pitchFamily="18" charset="0"/>
                <a:cs typeface="Times New Roman" panose="02020603050405020304" pitchFamily="18" charset="0"/>
              </a:rPr>
              <a:t>                          Aluminium Foil</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R="190500" indent="228600" algn="just">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Aluminum is an alloy of 98.5 percent aluminum and the rest being small amounts of tin and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chromium. The thickness of foil ranges from the thinnest currently produced commercially at </a:t>
            </a:r>
            <a:r>
              <a:rPr lang="en-US" dirty="0">
                <a:latin typeface="Times New Roman" panose="02020603050405020304" pitchFamily="18" charset="0"/>
                <a:ea typeface="Calibri" panose="020F0502020204030204" pitchFamily="34" charset="0"/>
                <a:cs typeface="Times New Roman" panose="02020603050405020304" pitchFamily="18" charset="0"/>
              </a:rPr>
              <a:t>about 0.0065 mm (or 6.5 µm) to the defined upper limit of 0.2 mm (or 200 µm</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a:p>
            <a:pPr marR="190500" indent="228600" algn="ctr">
              <a:lnSpc>
                <a:spcPct val="150000"/>
              </a:lnSpc>
              <a:spcAft>
                <a:spcPts val="0"/>
              </a:spcAft>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Masking Tape</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R="114300" indent="228600" algn="just">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Masking tape</a:t>
            </a:r>
            <a:r>
              <a:rPr lang="en-US" b="1"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 also known as sticky tape, is </a:t>
            </a:r>
            <a:r>
              <a:rPr lang="en-US" dirty="0" smtClean="0">
                <a:latin typeface="Times New Roman" panose="02020603050405020304" pitchFamily="18" charset="0"/>
                <a:ea typeface="Calibri" panose="020F0502020204030204" pitchFamily="34" charset="0"/>
                <a:cs typeface="Times New Roman" panose="02020603050405020304" pitchFamily="18" charset="0"/>
              </a:rPr>
              <a:t>a </a:t>
            </a:r>
            <a:r>
              <a:rPr lang="en-US" dirty="0">
                <a:latin typeface="Times New Roman" panose="02020603050405020304" pitchFamily="18" charset="0"/>
                <a:ea typeface="Calibri" panose="020F0502020204030204" pitchFamily="34" charset="0"/>
                <a:cs typeface="Times New Roman" panose="02020603050405020304" pitchFamily="18" charset="0"/>
              </a:rPr>
              <a:t>type of </a:t>
            </a:r>
            <a:r>
              <a:rPr lang="en-US" dirty="0" smtClean="0">
                <a:latin typeface="Times New Roman" panose="02020603050405020304" pitchFamily="18" charset="0"/>
                <a:ea typeface="Calibri" panose="020F0502020204030204" pitchFamily="34" charset="0"/>
                <a:cs typeface="Times New Roman" panose="02020603050405020304" pitchFamily="18" charset="0"/>
              </a:rPr>
              <a:t>pressure sensitive tape</a:t>
            </a:r>
            <a:r>
              <a:rPr lang="en-US" dirty="0">
                <a:latin typeface="Times New Roman" panose="02020603050405020304" pitchFamily="18" charset="0"/>
                <a:ea typeface="Calibri" panose="020F0502020204030204" pitchFamily="34" charset="0"/>
                <a:cs typeface="Times New Roman" panose="02020603050405020304" pitchFamily="18" charset="0"/>
              </a:rPr>
              <a:t> made of a thin and easy-to-tear paper, and an easily released </a:t>
            </a:r>
            <a:r>
              <a:rPr lang="en-US" dirty="0" smtClean="0">
                <a:latin typeface="Times New Roman" panose="02020603050405020304" pitchFamily="18" charset="0"/>
                <a:ea typeface="Calibri" panose="020F0502020204030204" pitchFamily="34" charset="0"/>
                <a:cs typeface="Times New Roman" panose="02020603050405020304" pitchFamily="18" charset="0"/>
              </a:rPr>
              <a:t>pressure-sensitive adhesive. </a:t>
            </a:r>
            <a:r>
              <a:rPr lang="en-US" dirty="0">
                <a:latin typeface="Times New Roman" panose="02020603050405020304" pitchFamily="18" charset="0"/>
                <a:ea typeface="Calibri" panose="020F0502020204030204" pitchFamily="34" charset="0"/>
                <a:cs typeface="Times New Roman" panose="02020603050405020304" pitchFamily="18" charset="0"/>
              </a:rPr>
              <a:t>It is available in a variety of widths. The adhesive is the key element to its usefulness, as it allows the tape to be easily removed without leaving residue or damaging the surface to which it is </a:t>
            </a:r>
            <a:r>
              <a:rPr lang="en-US" dirty="0" smtClean="0">
                <a:latin typeface="Times New Roman" panose="02020603050405020304" pitchFamily="18" charset="0"/>
                <a:ea typeface="Calibri" panose="020F0502020204030204" pitchFamily="34" charset="0"/>
                <a:cs typeface="Times New Roman" panose="02020603050405020304" pitchFamily="18" charset="0"/>
              </a:rPr>
              <a:t>applied.</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a:p>
            <a:pPr marR="114300" indent="228600" algn="ctr">
              <a:lnSpc>
                <a:spcPct val="150000"/>
              </a:lnSpc>
              <a:spcAft>
                <a:spcPts val="0"/>
              </a:spcAft>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Resistor</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R="114300" indent="228600" algn="just">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Resistors are used here to create a variable voltage drop across the flex sensor which can be read in the microcontroller and processed to find the unknown resistor value. In this project, the resistors used are of the value of 1 kilo ohms (1 K</a:t>
            </a:r>
            <a:r>
              <a:rPr lang="en-US"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Ω).</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C439010D-AADB-448F-98C4-0CBA28A939DF}"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8409A622-C389-4900-A78C-C91013447926}" type="slidenum">
              <a:rPr lang="en-US" altLang="en-US" smtClean="0"/>
              <a:pPr>
                <a:defRPr/>
              </a:pPr>
              <a:t>19</a:t>
            </a:fld>
            <a:endParaRPr lang="en-US" altLang="en-US"/>
          </a:p>
        </p:txBody>
      </p:sp>
    </p:spTree>
    <p:extLst>
      <p:ext uri="{BB962C8B-B14F-4D97-AF65-F5344CB8AC3E}">
        <p14:creationId xmlns:p14="http://schemas.microsoft.com/office/powerpoint/2010/main" val="1134097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fontAlgn="auto" hangingPunct="1">
              <a:spcAft>
                <a:spcPts val="0"/>
              </a:spcAft>
              <a:defRPr/>
            </a:pPr>
            <a:r>
              <a:rPr lang="en-US" dirty="0" smtClean="0">
                <a:latin typeface="Times New Roman" pitchFamily="18" charset="0"/>
                <a:cs typeface="Times New Roman" pitchFamily="18" charset="0"/>
              </a:rPr>
              <a:t>What is Virtual Reality ?</a:t>
            </a:r>
          </a:p>
        </p:txBody>
      </p:sp>
      <p:sp>
        <p:nvSpPr>
          <p:cNvPr id="3" name="Content Placeholder 2"/>
          <p:cNvSpPr>
            <a:spLocks noGrp="1"/>
          </p:cNvSpPr>
          <p:nvPr>
            <p:ph idx="1"/>
          </p:nvPr>
        </p:nvSpPr>
        <p:spPr>
          <a:xfrm>
            <a:off x="533400" y="1371600"/>
            <a:ext cx="8077200" cy="1979613"/>
          </a:xfrm>
        </p:spPr>
        <p:txBody>
          <a:bodyPr rtlCol="0">
            <a:normAutofit/>
          </a:bodyPr>
          <a:lstStyle/>
          <a:p>
            <a:pPr marL="0" indent="0" eaLnBrk="1" fontAlgn="auto" hangingPunct="1">
              <a:spcAft>
                <a:spcPts val="0"/>
              </a:spcAft>
              <a:buFont typeface="Arial" pitchFamily="34" charset="0"/>
              <a:buNone/>
              <a:defRPr/>
            </a:pPr>
            <a:endParaRPr lang="en-US"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Font typeface="Wingdings" panose="05000000000000000000" pitchFamily="2" charset="2"/>
              <a:buChar char="Ø"/>
              <a:defRPr/>
            </a:pPr>
            <a:r>
              <a:rPr lang="en-US" dirty="0" smtClean="0">
                <a:latin typeface="Times New Roman" panose="02020603050405020304" pitchFamily="18" charset="0"/>
                <a:cs typeface="Times New Roman" panose="02020603050405020304" pitchFamily="18" charset="0"/>
              </a:rPr>
              <a:t>   Virtual Reality (VR) </a:t>
            </a:r>
            <a:r>
              <a:rPr lang="en-US" dirty="0">
                <a:latin typeface="Times New Roman" panose="02020603050405020304" pitchFamily="18" charset="0"/>
                <a:cs typeface="Times New Roman" panose="02020603050405020304" pitchFamily="18" charset="0"/>
              </a:rPr>
              <a:t>is a computer simulated environment </a:t>
            </a:r>
            <a:r>
              <a:rPr lang="en-US" dirty="0" smtClean="0">
                <a:latin typeface="Times New Roman" panose="02020603050405020304" pitchFamily="18" charset="0"/>
                <a:cs typeface="Times New Roman" panose="02020603050405020304" pitchFamily="18" charset="0"/>
              </a:rPr>
              <a:t>that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has </a:t>
            </a:r>
            <a:r>
              <a:rPr lang="en-US" dirty="0">
                <a:latin typeface="Times New Roman" panose="02020603050405020304" pitchFamily="18" charset="0"/>
                <a:cs typeface="Times New Roman" panose="02020603050405020304" pitchFamily="18" charset="0"/>
              </a:rPr>
              <a:t>the inherent potential </a:t>
            </a:r>
            <a:r>
              <a:rPr lang="en-US" dirty="0" smtClean="0">
                <a:latin typeface="Times New Roman" panose="02020603050405020304" pitchFamily="18" charset="0"/>
                <a:cs typeface="Times New Roman" panose="02020603050405020304" pitchFamily="18" charset="0"/>
              </a:rPr>
              <a:t>of manipulating people’s </a:t>
            </a:r>
            <a:r>
              <a:rPr lang="en-US" dirty="0">
                <a:latin typeface="Times New Roman" panose="02020603050405020304" pitchFamily="18" charset="0"/>
                <a:cs typeface="Times New Roman" panose="02020603050405020304" pitchFamily="18" charset="0"/>
              </a:rPr>
              <a:t>mind with a </a:t>
            </a:r>
            <a:r>
              <a:rPr lang="en-US" dirty="0" smtClean="0">
                <a:latin typeface="Times New Roman" panose="02020603050405020304" pitchFamily="18" charset="0"/>
                <a:cs typeface="Times New Roman" panose="02020603050405020304" pitchFamily="18" charset="0"/>
              </a:rPr>
              <a:t>3D experience using human image perception and optical illusions. </a:t>
            </a:r>
            <a:r>
              <a:rPr lang="en-US" i="1" dirty="0" smtClean="0">
                <a:latin typeface="Times New Roman" panose="02020603050405020304" pitchFamily="18" charset="0"/>
                <a:cs typeface="Times New Roman" panose="02020603050405020304" pitchFamily="18" charset="0"/>
              </a:rPr>
              <a:t>	</a:t>
            </a:r>
          </a:p>
          <a:p>
            <a:pPr marL="0" indent="0" eaLnBrk="1" fontAlgn="auto" hangingPunct="1">
              <a:spcAft>
                <a:spcPts val="0"/>
              </a:spcAft>
              <a:buFont typeface="Arial" pitchFamily="34" charset="0"/>
              <a:buNone/>
              <a:defRPr/>
            </a:pPr>
            <a:r>
              <a:rPr lang="en-US" i="1" dirty="0" smtClean="0">
                <a:latin typeface="Times New Roman" panose="02020603050405020304" pitchFamily="18" charset="0"/>
                <a:cs typeface="Times New Roman" panose="02020603050405020304" pitchFamily="18" charset="0"/>
              </a:rPr>
              <a:t>	</a:t>
            </a:r>
            <a:endParaRPr lang="en-US" i="1"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Arial" pitchFamily="34" charset="0"/>
              <a:buNone/>
              <a:defRPr/>
            </a:pPr>
            <a:endParaRPr lang="en-US" dirty="0">
              <a:latin typeface="Times New Roman" panose="02020603050405020304" pitchFamily="18" charset="0"/>
              <a:cs typeface="Times New Roman" panose="02020603050405020304" pitchFamily="18" charset="0"/>
            </a:endParaRP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19400"/>
            <a:ext cx="676751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A9CCF33A-E53B-4DEE-823F-72377E3FEA64}"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E71D7A41-56C8-410A-89F7-902DF9FAB046}" type="slidenum">
              <a:rPr lang="en-US" altLang="en-US" smtClean="0"/>
              <a:pPr>
                <a:defRPr/>
              </a:pPr>
              <a:t>2</a:t>
            </a:fld>
            <a:endParaRPr lang="en-US"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228600"/>
            <a:ext cx="6400800" cy="5632311"/>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Preparation:</a:t>
            </a:r>
          </a:p>
          <a:p>
            <a:endParaRPr lang="en-IN" b="1" u="sng"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Cut the </a:t>
            </a:r>
            <a:r>
              <a:rPr lang="en-IN" sz="2000" dirty="0" err="1" smtClean="0">
                <a:latin typeface="Times New Roman" panose="02020603050405020304" pitchFamily="18" charset="0"/>
                <a:cs typeface="Times New Roman" panose="02020603050405020304" pitchFamily="18" charset="0"/>
              </a:rPr>
              <a:t>velostat</a:t>
            </a:r>
            <a:r>
              <a:rPr lang="en-IN" sz="2000" dirty="0" smtClean="0">
                <a:latin typeface="Times New Roman" panose="02020603050405020304" pitchFamily="18" charset="0"/>
                <a:cs typeface="Times New Roman" panose="02020603050405020304" pitchFamily="18" charset="0"/>
              </a:rPr>
              <a:t> with breadth of 0.8cm and height comfortable to each fingers as per requirement.</a:t>
            </a: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Cut two </a:t>
            </a:r>
            <a:r>
              <a:rPr lang="en-IN" sz="2000" dirty="0" err="1" smtClean="0">
                <a:latin typeface="Times New Roman" panose="02020603050405020304" pitchFamily="18" charset="0"/>
                <a:cs typeface="Times New Roman" panose="02020603050405020304" pitchFamily="18" charset="0"/>
              </a:rPr>
              <a:t>aluminum</a:t>
            </a:r>
            <a:r>
              <a:rPr lang="en-IN" sz="2000" dirty="0" smtClean="0">
                <a:latin typeface="Times New Roman" panose="02020603050405020304" pitchFamily="18" charset="0"/>
                <a:cs typeface="Times New Roman" panose="02020603050405020304" pitchFamily="18" charset="0"/>
              </a:rPr>
              <a:t> foils per finger with same dimensions of the </a:t>
            </a:r>
            <a:r>
              <a:rPr lang="en-IN" sz="2000" dirty="0" err="1" smtClean="0">
                <a:latin typeface="Times New Roman" panose="02020603050405020304" pitchFamily="18" charset="0"/>
                <a:cs typeface="Times New Roman" panose="02020603050405020304" pitchFamily="18" charset="0"/>
              </a:rPr>
              <a:t>velostat</a:t>
            </a:r>
            <a:r>
              <a:rPr lang="en-IN" sz="2000" dirty="0" smtClean="0">
                <a:latin typeface="Times New Roman" panose="02020603050405020304" pitchFamily="18" charset="0"/>
                <a:cs typeface="Times New Roman" panose="02020603050405020304" pitchFamily="18" charset="0"/>
              </a:rPr>
              <a:t>. Solder a thin wire at the end of the each </a:t>
            </a:r>
            <a:r>
              <a:rPr lang="en-IN" sz="2000" dirty="0" err="1" smtClean="0">
                <a:latin typeface="Times New Roman" panose="02020603050405020304" pitchFamily="18" charset="0"/>
                <a:cs typeface="Times New Roman" panose="02020603050405020304" pitchFamily="18" charset="0"/>
              </a:rPr>
              <a:t>aluminum</a:t>
            </a:r>
            <a:r>
              <a:rPr lang="en-IN" sz="2000" dirty="0" smtClean="0">
                <a:latin typeface="Times New Roman" panose="02020603050405020304" pitchFamily="18" charset="0"/>
                <a:cs typeface="Times New Roman" panose="02020603050405020304" pitchFamily="18" charset="0"/>
              </a:rPr>
              <a:t> foils. Cut masking tapes with breadth greater than the </a:t>
            </a:r>
            <a:r>
              <a:rPr lang="en-IN" sz="2000" dirty="0" err="1" smtClean="0">
                <a:latin typeface="Times New Roman" panose="02020603050405020304" pitchFamily="18" charset="0"/>
                <a:cs typeface="Times New Roman" panose="02020603050405020304" pitchFamily="18" charset="0"/>
              </a:rPr>
              <a:t>velostat</a:t>
            </a:r>
            <a:r>
              <a:rPr lang="en-IN" sz="2000" dirty="0" smtClean="0">
                <a:latin typeface="Times New Roman" panose="02020603050405020304" pitchFamily="18" charset="0"/>
                <a:cs typeface="Times New Roman" panose="02020603050405020304" pitchFamily="18" charset="0"/>
              </a:rPr>
              <a:t> and </a:t>
            </a:r>
            <a:r>
              <a:rPr lang="en-IN" sz="2000" dirty="0" err="1" smtClean="0">
                <a:latin typeface="Times New Roman" panose="02020603050405020304" pitchFamily="18" charset="0"/>
                <a:cs typeface="Times New Roman" panose="02020603050405020304" pitchFamily="18" charset="0"/>
              </a:rPr>
              <a:t>aluminum</a:t>
            </a:r>
            <a:r>
              <a:rPr lang="en-IN" sz="2000" dirty="0" smtClean="0">
                <a:latin typeface="Times New Roman" panose="02020603050405020304" pitchFamily="18" charset="0"/>
                <a:cs typeface="Times New Roman" panose="02020603050405020304" pitchFamily="18" charset="0"/>
              </a:rPr>
              <a:t> foil.</a:t>
            </a: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Paste </a:t>
            </a: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aluminum</a:t>
            </a:r>
            <a:r>
              <a:rPr lang="en-IN" sz="2000" dirty="0">
                <a:latin typeface="Times New Roman" panose="02020603050405020304" pitchFamily="18" charset="0"/>
                <a:cs typeface="Times New Roman" panose="02020603050405020304" pitchFamily="18" charset="0"/>
              </a:rPr>
              <a:t> foil on the sticky side of the masking tape and make two of the same. Place the </a:t>
            </a:r>
            <a:r>
              <a:rPr lang="en-IN" sz="2000" dirty="0" err="1">
                <a:latin typeface="Times New Roman" panose="02020603050405020304" pitchFamily="18" charset="0"/>
                <a:cs typeface="Times New Roman" panose="02020603050405020304" pitchFamily="18" charset="0"/>
              </a:rPr>
              <a:t>velostat</a:t>
            </a:r>
            <a:r>
              <a:rPr lang="en-IN" sz="2000" dirty="0">
                <a:latin typeface="Times New Roman" panose="02020603050405020304" pitchFamily="18" charset="0"/>
                <a:cs typeface="Times New Roman" panose="02020603050405020304" pitchFamily="18" charset="0"/>
              </a:rPr>
              <a:t> in-between the two so that the </a:t>
            </a:r>
            <a:r>
              <a:rPr lang="en-IN" sz="2000" dirty="0" err="1">
                <a:latin typeface="Times New Roman" panose="02020603050405020304" pitchFamily="18" charset="0"/>
                <a:cs typeface="Times New Roman" panose="02020603050405020304" pitchFamily="18" charset="0"/>
              </a:rPr>
              <a:t>aluminum</a:t>
            </a:r>
            <a:r>
              <a:rPr lang="en-IN" sz="2000" dirty="0">
                <a:latin typeface="Times New Roman" panose="02020603050405020304" pitchFamily="18" charset="0"/>
                <a:cs typeface="Times New Roman" panose="02020603050405020304" pitchFamily="18" charset="0"/>
              </a:rPr>
              <a:t> foils and the thin wires are not in contact with the one at the other side. Now wrap up the sides of the two masking tapes. </a:t>
            </a:r>
            <a:endParaRPr lang="en-IN" sz="20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smtClean="0">
                <a:latin typeface="Times New Roman" panose="02020603050405020304" pitchFamily="18" charset="0"/>
                <a:cs typeface="Times New Roman" panose="02020603050405020304" pitchFamily="18" charset="0"/>
              </a:rPr>
              <a:t>Place </a:t>
            </a:r>
            <a:r>
              <a:rPr lang="en-IN" sz="2000" dirty="0">
                <a:latin typeface="Times New Roman" panose="02020603050405020304" pitchFamily="18" charset="0"/>
                <a:cs typeface="Times New Roman" panose="02020603050405020304" pitchFamily="18" charset="0"/>
              </a:rPr>
              <a:t>a 1kΩ resistor at the middle of one of the wires. The resistor is placed to the </a:t>
            </a:r>
            <a:r>
              <a:rPr lang="en-IN" sz="2000" dirty="0" err="1">
                <a:latin typeface="Times New Roman" panose="02020603050405020304" pitchFamily="18" charset="0"/>
                <a:cs typeface="Times New Roman" panose="02020603050405020304" pitchFamily="18" charset="0"/>
              </a:rPr>
              <a:t>gnd</a:t>
            </a:r>
            <a:r>
              <a:rPr lang="en-IN" sz="2000" dirty="0">
                <a:latin typeface="Times New Roman" panose="02020603050405020304" pitchFamily="18" charset="0"/>
                <a:cs typeface="Times New Roman" panose="02020603050405020304" pitchFamily="18" charset="0"/>
              </a:rPr>
              <a:t>; the end of that wire gives the output value. The thin wire at the other end of the flex sensor acts as the </a:t>
            </a:r>
            <a:r>
              <a:rPr lang="en-IN" sz="2000" dirty="0" err="1" smtClean="0">
                <a:latin typeface="Times New Roman" panose="02020603050405020304" pitchFamily="18" charset="0"/>
                <a:cs typeface="Times New Roman" panose="02020603050405020304" pitchFamily="18" charset="0"/>
              </a:rPr>
              <a:t>Vcc</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pPr>
              <a:defRPr/>
            </a:pPr>
            <a:fld id="{D6C258E4-B4C5-44E4-8920-31FFA5EFCF2C}"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8409A622-C389-4900-A78C-C91013447926}" type="slidenum">
              <a:rPr lang="en-US" altLang="en-US" smtClean="0"/>
              <a:pPr>
                <a:defRPr/>
              </a:pPr>
              <a:t>20</a:t>
            </a:fld>
            <a:endParaRPr lang="en-US" altLang="en-US"/>
          </a:p>
        </p:txBody>
      </p:sp>
    </p:spTree>
    <p:extLst>
      <p:ext uri="{BB962C8B-B14F-4D97-AF65-F5344CB8AC3E}">
        <p14:creationId xmlns:p14="http://schemas.microsoft.com/office/powerpoint/2010/main" val="35254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001000" cy="715963"/>
          </a:xfrm>
        </p:spPr>
        <p:txBody>
          <a:bodyPr/>
          <a:lstStyle/>
          <a:p>
            <a:pPr eaLnBrk="1" fontAlgn="auto" hangingPunct="1">
              <a:spcAft>
                <a:spcPts val="0"/>
              </a:spcAft>
              <a:defRPr/>
            </a:pPr>
            <a:r>
              <a:rPr lang="en-US" dirty="0" smtClean="0"/>
              <a:t>Comparison</a:t>
            </a: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543657907"/>
              </p:ext>
            </p:extLst>
          </p:nvPr>
        </p:nvGraphicFramePr>
        <p:xfrm>
          <a:off x="304800" y="609599"/>
          <a:ext cx="7848600" cy="5770798"/>
        </p:xfrm>
        <a:graphic>
          <a:graphicData uri="http://schemas.openxmlformats.org/drawingml/2006/table">
            <a:tbl>
              <a:tblPr firstRow="1" bandRow="1">
                <a:tableStyleId>{5C22544A-7EE6-4342-B048-85BDC9FD1C3A}</a:tableStyleId>
              </a:tblPr>
              <a:tblGrid>
                <a:gridCol w="2616200"/>
                <a:gridCol w="2616200"/>
                <a:gridCol w="2616200"/>
              </a:tblGrid>
              <a:tr h="366895">
                <a:tc>
                  <a:txBody>
                    <a:bodyPr/>
                    <a:lstStyle/>
                    <a:p>
                      <a:pPr algn="ctr"/>
                      <a:r>
                        <a:rPr lang="en-US" sz="2000" dirty="0" smtClean="0"/>
                        <a:t>Parameters</a:t>
                      </a:r>
                    </a:p>
                  </a:txBody>
                  <a:tcPr marT="45707" marB="45707"/>
                </a:tc>
                <a:tc>
                  <a:txBody>
                    <a:bodyPr/>
                    <a:lstStyle/>
                    <a:p>
                      <a:pPr algn="ctr"/>
                      <a:r>
                        <a:rPr lang="en-US" sz="2000" dirty="0" smtClean="0"/>
                        <a:t>Present</a:t>
                      </a:r>
                      <a:r>
                        <a:rPr lang="en-US" sz="2000" baseline="0" dirty="0" smtClean="0"/>
                        <a:t> system</a:t>
                      </a:r>
                      <a:endParaRPr lang="en-US" sz="2000" dirty="0"/>
                    </a:p>
                  </a:txBody>
                  <a:tcPr marT="45707" marB="45707"/>
                </a:tc>
                <a:tc>
                  <a:txBody>
                    <a:bodyPr/>
                    <a:lstStyle/>
                    <a:p>
                      <a:pPr algn="ctr"/>
                      <a:r>
                        <a:rPr lang="en-US" sz="2000" dirty="0" smtClean="0"/>
                        <a:t>Our system</a:t>
                      </a:r>
                      <a:endParaRPr lang="en-US" sz="2000" dirty="0"/>
                    </a:p>
                  </a:txBody>
                  <a:tcPr marT="45707" marB="45707"/>
                </a:tc>
              </a:tr>
              <a:tr h="746236">
                <a:tc>
                  <a:txBody>
                    <a:bodyPr/>
                    <a:lstStyle/>
                    <a:p>
                      <a:pPr algn="ctr"/>
                      <a:r>
                        <a:rPr lang="en-US" sz="1800" dirty="0" smtClean="0"/>
                        <a:t>Processor</a:t>
                      </a:r>
                      <a:endParaRPr lang="en-US" sz="1800" dirty="0"/>
                    </a:p>
                  </a:txBody>
                  <a:tcPr marT="45707" marB="45707"/>
                </a:tc>
                <a:tc>
                  <a:txBody>
                    <a:bodyPr/>
                    <a:lstStyle/>
                    <a:p>
                      <a:pPr algn="ctr"/>
                      <a:r>
                        <a:rPr lang="en-US" sz="1800" dirty="0" smtClean="0"/>
                        <a:t> </a:t>
                      </a:r>
                      <a:r>
                        <a:rPr lang="en-US" sz="1800" dirty="0" err="1" smtClean="0"/>
                        <a:t>Octa</a:t>
                      </a:r>
                      <a:r>
                        <a:rPr lang="en-US" sz="1800" baseline="0" dirty="0" smtClean="0"/>
                        <a:t>-core processor </a:t>
                      </a:r>
                    </a:p>
                    <a:p>
                      <a:pPr algn="ctr"/>
                      <a:r>
                        <a:rPr lang="en-US" sz="1800" baseline="0" dirty="0" smtClean="0"/>
                        <a:t>(</a:t>
                      </a:r>
                      <a:r>
                        <a:rPr lang="en-US" sz="1800" kern="1200" dirty="0" err="1" smtClean="0">
                          <a:solidFill>
                            <a:schemeClr val="dk1"/>
                          </a:solidFill>
                          <a:latin typeface="+mn-lt"/>
                          <a:ea typeface="+mn-ea"/>
                          <a:cs typeface="+mn-cs"/>
                        </a:rPr>
                        <a:t>Exynos</a:t>
                      </a:r>
                      <a:r>
                        <a:rPr lang="en-US" sz="1800" kern="1200" dirty="0" smtClean="0">
                          <a:solidFill>
                            <a:schemeClr val="dk1"/>
                          </a:solidFill>
                          <a:latin typeface="+mn-lt"/>
                          <a:ea typeface="+mn-ea"/>
                          <a:cs typeface="+mn-cs"/>
                        </a:rPr>
                        <a:t> 7420 </a:t>
                      </a:r>
                      <a:r>
                        <a:rPr lang="en-US" sz="1800" baseline="0" dirty="0" smtClean="0"/>
                        <a:t>)</a:t>
                      </a:r>
                      <a:endParaRPr lang="en-US" sz="1800" dirty="0"/>
                    </a:p>
                  </a:txBody>
                  <a:tcPr marT="45707" marB="45707"/>
                </a:tc>
                <a:tc>
                  <a:txBody>
                    <a:bodyPr/>
                    <a:lstStyle/>
                    <a:p>
                      <a:r>
                        <a:rPr lang="en-US" sz="1800" dirty="0" smtClean="0"/>
                        <a:t>Quad-core processor (Snapdragon 410C)</a:t>
                      </a:r>
                      <a:endParaRPr lang="en-US" sz="1800" dirty="0"/>
                    </a:p>
                  </a:txBody>
                  <a:tcPr marT="45707" marB="45707"/>
                </a:tc>
              </a:tr>
              <a:tr h="942613">
                <a:tc>
                  <a:txBody>
                    <a:bodyPr/>
                    <a:lstStyle/>
                    <a:p>
                      <a:pPr algn="ctr"/>
                      <a:r>
                        <a:rPr lang="en-US" sz="1800" dirty="0" smtClean="0"/>
                        <a:t>Graphical Processing Unit</a:t>
                      </a:r>
                    </a:p>
                    <a:p>
                      <a:pPr algn="ctr"/>
                      <a:r>
                        <a:rPr lang="en-US" sz="1800" dirty="0" smtClean="0"/>
                        <a:t>(GPU) </a:t>
                      </a:r>
                      <a:endParaRPr lang="en-US" sz="1800" dirty="0"/>
                    </a:p>
                  </a:txBody>
                  <a:tcPr marT="45707" marB="45707"/>
                </a:tc>
                <a:tc>
                  <a:txBody>
                    <a:bodyPr/>
                    <a:lstStyle/>
                    <a:p>
                      <a:pPr algn="ctr"/>
                      <a:r>
                        <a:rPr lang="en-US" sz="1800" dirty="0" smtClean="0"/>
                        <a:t>Two GPUs </a:t>
                      </a:r>
                    </a:p>
                    <a:p>
                      <a:pPr algn="ctr"/>
                      <a:r>
                        <a:rPr lang="en-US" sz="1800" dirty="0" smtClean="0"/>
                        <a:t>(Mali-T760 MP8)</a:t>
                      </a:r>
                    </a:p>
                    <a:p>
                      <a:endParaRPr lang="en-US" sz="1800" dirty="0"/>
                    </a:p>
                  </a:txBody>
                  <a:tcPr marT="45707" marB="45707"/>
                </a:tc>
                <a:tc>
                  <a:txBody>
                    <a:bodyPr/>
                    <a:lstStyle/>
                    <a:p>
                      <a:pPr algn="ctr"/>
                      <a:r>
                        <a:rPr lang="en-US" sz="1800" dirty="0" smtClean="0"/>
                        <a:t>One GPU </a:t>
                      </a:r>
                    </a:p>
                    <a:p>
                      <a:pPr algn="ctr"/>
                      <a:r>
                        <a:rPr lang="en-US" sz="1800" dirty="0" smtClean="0"/>
                        <a:t>(Qualcomm                </a:t>
                      </a:r>
                      <a:r>
                        <a:rPr lang="en-US" sz="1800" dirty="0" err="1" smtClean="0"/>
                        <a:t>Adreno</a:t>
                      </a:r>
                      <a:r>
                        <a:rPr lang="en-US" sz="1800" dirty="0" smtClean="0"/>
                        <a:t> 306) </a:t>
                      </a:r>
                      <a:endParaRPr lang="en-US" sz="1800" dirty="0"/>
                    </a:p>
                  </a:txBody>
                  <a:tcPr marT="45707" marB="45707"/>
                </a:tc>
              </a:tr>
              <a:tr h="942613">
                <a:tc>
                  <a:txBody>
                    <a:bodyPr/>
                    <a:lstStyle/>
                    <a:p>
                      <a:pPr algn="ctr"/>
                      <a:r>
                        <a:rPr lang="en-US" sz="1800" dirty="0" smtClean="0"/>
                        <a:t>Sensors</a:t>
                      </a:r>
                      <a:endParaRPr lang="en-US" sz="1800" dirty="0"/>
                    </a:p>
                  </a:txBody>
                  <a:tcPr marT="45707" marB="45707"/>
                </a:tc>
                <a:tc>
                  <a:txBody>
                    <a:bodyPr/>
                    <a:lstStyle/>
                    <a:p>
                      <a:pPr algn="ctr"/>
                      <a:r>
                        <a:rPr lang="en-US" sz="1800" dirty="0" smtClean="0"/>
                        <a:t> 9-axis Gyro sensor , Accelerometer and</a:t>
                      </a:r>
                      <a:r>
                        <a:rPr lang="en-US" sz="1800" baseline="0" dirty="0" smtClean="0"/>
                        <a:t> </a:t>
                      </a:r>
                      <a:r>
                        <a:rPr lang="en-US" sz="1800" dirty="0" smtClean="0"/>
                        <a:t>Magneto meter </a:t>
                      </a:r>
                      <a:endParaRPr lang="en-US" sz="1800" dirty="0"/>
                    </a:p>
                  </a:txBody>
                  <a:tcPr marT="45707" marB="45707"/>
                </a:tc>
                <a:tc>
                  <a:txBody>
                    <a:bodyPr/>
                    <a:lstStyle/>
                    <a:p>
                      <a:pPr algn="ctr"/>
                      <a:r>
                        <a:rPr lang="en-US" sz="1800" dirty="0" smtClean="0"/>
                        <a:t>6-axis Gyro</a:t>
                      </a:r>
                      <a:r>
                        <a:rPr lang="en-US" sz="1800" baseline="0" dirty="0" smtClean="0"/>
                        <a:t> sensor and</a:t>
                      </a:r>
                    </a:p>
                    <a:p>
                      <a:pPr algn="ctr"/>
                      <a:r>
                        <a:rPr lang="en-US" sz="1800" baseline="0" dirty="0" smtClean="0"/>
                        <a:t>Accelerometer</a:t>
                      </a:r>
                      <a:endParaRPr lang="en-US" sz="1800" dirty="0"/>
                    </a:p>
                  </a:txBody>
                  <a:tcPr marT="45707" marB="45707"/>
                </a:tc>
              </a:tr>
              <a:tr h="1100734">
                <a:tc>
                  <a:txBody>
                    <a:bodyPr/>
                    <a:lstStyle/>
                    <a:p>
                      <a:pPr algn="ctr"/>
                      <a:r>
                        <a:rPr lang="en-US" sz="1800" dirty="0" smtClean="0"/>
                        <a:t>Controller</a:t>
                      </a:r>
                      <a:r>
                        <a:rPr lang="en-US" sz="1800" baseline="0" dirty="0" smtClean="0"/>
                        <a:t> </a:t>
                      </a:r>
                      <a:endParaRPr lang="en-US" sz="1800" dirty="0"/>
                    </a:p>
                  </a:txBody>
                  <a:tcPr marT="45707" marB="45707"/>
                </a:tc>
                <a:tc>
                  <a:txBody>
                    <a:bodyPr/>
                    <a:lstStyle/>
                    <a:p>
                      <a:pPr algn="ctr"/>
                      <a:r>
                        <a:rPr lang="en-US" sz="1800" dirty="0" smtClean="0"/>
                        <a:t>Touch pad , Joystick controller , Data gloves </a:t>
                      </a:r>
                      <a:endParaRPr lang="en-US" sz="1800" dirty="0"/>
                    </a:p>
                  </a:txBody>
                  <a:tcPr marT="45707" marB="45707"/>
                </a:tc>
                <a:tc>
                  <a:txBody>
                    <a:bodyPr/>
                    <a:lstStyle/>
                    <a:p>
                      <a:pPr algn="ctr"/>
                      <a:r>
                        <a:rPr lang="en-US" sz="1800" dirty="0" smtClean="0"/>
                        <a:t>Hand gesture recognition using Flex sensors and Gyro sensors</a:t>
                      </a:r>
                      <a:endParaRPr lang="en-US" sz="1800" dirty="0"/>
                    </a:p>
                  </a:txBody>
                  <a:tcPr marT="45707" marB="45707"/>
                </a:tc>
              </a:tr>
              <a:tr h="616798">
                <a:tc>
                  <a:txBody>
                    <a:bodyPr/>
                    <a:lstStyle/>
                    <a:p>
                      <a:pPr algn="ctr"/>
                      <a:r>
                        <a:rPr lang="en-US" sz="1800" dirty="0" smtClean="0"/>
                        <a:t>Auxiliary Interface</a:t>
                      </a:r>
                    </a:p>
                    <a:p>
                      <a:pPr algn="ctr"/>
                      <a:r>
                        <a:rPr lang="en-US" sz="1800" dirty="0" smtClean="0"/>
                        <a:t>Compatibility</a:t>
                      </a:r>
                      <a:r>
                        <a:rPr lang="en-US" sz="1800" baseline="0" dirty="0" smtClean="0"/>
                        <a:t> </a:t>
                      </a:r>
                      <a:endParaRPr lang="en-US" sz="1800" dirty="0"/>
                    </a:p>
                  </a:txBody>
                  <a:tcPr marT="45707" marB="45707"/>
                </a:tc>
                <a:tc>
                  <a:txBody>
                    <a:bodyPr/>
                    <a:lstStyle/>
                    <a:p>
                      <a:pPr algn="ctr"/>
                      <a:r>
                        <a:rPr lang="en-US" sz="1800" dirty="0" smtClean="0"/>
                        <a:t>Can’t interface with PC</a:t>
                      </a:r>
                      <a:endParaRPr lang="en-US" sz="1800" dirty="0"/>
                    </a:p>
                  </a:txBody>
                  <a:tcPr marT="45707" marB="45707"/>
                </a:tc>
                <a:tc>
                  <a:txBody>
                    <a:bodyPr/>
                    <a:lstStyle/>
                    <a:p>
                      <a:pPr algn="ctr"/>
                      <a:r>
                        <a:rPr lang="en-US" sz="1800" dirty="0" smtClean="0"/>
                        <a:t>Can Interface</a:t>
                      </a:r>
                      <a:r>
                        <a:rPr lang="en-US" sz="1800" baseline="0" dirty="0" smtClean="0"/>
                        <a:t> with PC</a:t>
                      </a:r>
                      <a:endParaRPr lang="en-US" sz="1800" dirty="0"/>
                    </a:p>
                  </a:txBody>
                  <a:tcPr marT="45707" marB="45707"/>
                </a:tc>
              </a:tr>
              <a:tr h="846713">
                <a:tc>
                  <a:txBody>
                    <a:bodyPr/>
                    <a:lstStyle/>
                    <a:p>
                      <a:pPr algn="ctr"/>
                      <a:r>
                        <a:rPr lang="en-US" sz="1800" dirty="0" smtClean="0"/>
                        <a:t>Cost</a:t>
                      </a:r>
                      <a:endParaRPr lang="en-US" sz="1800" dirty="0"/>
                    </a:p>
                  </a:txBody>
                  <a:tcPr marT="45707" marB="45707"/>
                </a:tc>
                <a:tc>
                  <a:txBody>
                    <a:bodyPr/>
                    <a:lstStyle/>
                    <a:p>
                      <a:pPr algn="ctr"/>
                      <a:r>
                        <a:rPr lang="en-US" sz="1800" dirty="0" smtClean="0"/>
                        <a:t>High cost</a:t>
                      </a:r>
                    </a:p>
                    <a:p>
                      <a:pPr algn="ctr"/>
                      <a:r>
                        <a:rPr lang="en-US" sz="1800" dirty="0" smtClean="0"/>
                        <a:t>(</a:t>
                      </a:r>
                      <a:r>
                        <a:rPr lang="en-US" sz="1800" dirty="0" err="1" smtClean="0"/>
                        <a:t>Rs</a:t>
                      </a:r>
                      <a:r>
                        <a:rPr lang="en-US" sz="1800" dirty="0" smtClean="0"/>
                        <a:t> 30,000 to </a:t>
                      </a:r>
                      <a:r>
                        <a:rPr lang="en-US" sz="1800" dirty="0" err="1" smtClean="0"/>
                        <a:t>Rs</a:t>
                      </a:r>
                      <a:r>
                        <a:rPr lang="en-US" sz="1800" dirty="0" smtClean="0"/>
                        <a:t> 40,000)</a:t>
                      </a:r>
                      <a:endParaRPr lang="en-US" sz="1800" dirty="0"/>
                    </a:p>
                  </a:txBody>
                  <a:tcPr marT="45707" marB="45707"/>
                </a:tc>
                <a:tc>
                  <a:txBody>
                    <a:bodyPr/>
                    <a:lstStyle/>
                    <a:p>
                      <a:pPr algn="ctr"/>
                      <a:r>
                        <a:rPr lang="en-US" sz="1800" dirty="0" smtClean="0"/>
                        <a:t>Low cost </a:t>
                      </a:r>
                    </a:p>
                    <a:p>
                      <a:pPr algn="ctr"/>
                      <a:r>
                        <a:rPr lang="en-US" sz="1800" dirty="0" smtClean="0"/>
                        <a:t>(</a:t>
                      </a:r>
                      <a:r>
                        <a:rPr lang="en-US" sz="1800" dirty="0" err="1" smtClean="0"/>
                        <a:t>Rs</a:t>
                      </a:r>
                      <a:r>
                        <a:rPr lang="en-US" sz="1800" dirty="0" smtClean="0"/>
                        <a:t> 8000 to </a:t>
                      </a:r>
                      <a:r>
                        <a:rPr lang="en-US" sz="1800" dirty="0" err="1" smtClean="0"/>
                        <a:t>Rs</a:t>
                      </a:r>
                      <a:r>
                        <a:rPr lang="en-US" sz="1800" dirty="0" smtClean="0"/>
                        <a:t> 10,000)</a:t>
                      </a:r>
                      <a:endParaRPr lang="en-US" sz="1800" dirty="0"/>
                    </a:p>
                  </a:txBody>
                  <a:tcPr marT="45707" marB="45707"/>
                </a:tc>
              </a:tr>
            </a:tbl>
          </a:graphicData>
        </a:graphic>
      </p:graphicFrame>
      <p:sp>
        <p:nvSpPr>
          <p:cNvPr id="2" name="Date Placeholder 1"/>
          <p:cNvSpPr>
            <a:spLocks noGrp="1"/>
          </p:cNvSpPr>
          <p:nvPr>
            <p:ph type="dt" sz="half" idx="10"/>
          </p:nvPr>
        </p:nvSpPr>
        <p:spPr/>
        <p:txBody>
          <a:bodyPr/>
          <a:lstStyle/>
          <a:p>
            <a:pPr>
              <a:defRPr/>
            </a:pPr>
            <a:fld id="{F933BB1F-7F23-4048-BA60-2C5A73ACF02A}"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612D46FC-BC6B-4468-8E8E-F26A1207BFF6}" type="slidenum">
              <a:rPr lang="en-US" altLang="en-US" smtClean="0"/>
              <a:pPr>
                <a:defRPr/>
              </a:pPr>
              <a:t>21</a:t>
            </a:fld>
            <a:endParaRPr lang="en-US"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250" y="381000"/>
            <a:ext cx="5105400" cy="954107"/>
          </a:xfrm>
          <a:prstGeom prst="rect">
            <a:avLst/>
          </a:prstGeom>
        </p:spPr>
        <p:txBody>
          <a:bodyPr wrap="square">
            <a:spAutoFit/>
          </a:bodyPr>
          <a:lstStyle/>
          <a:p>
            <a:r>
              <a:rPr lang="en-US" sz="2800" b="1"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Software </a:t>
            </a:r>
            <a:r>
              <a:rPr lang="en-US" sz="2800" b="1" dirty="0" smtClean="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Description</a:t>
            </a:r>
            <a:endParaRPr lang="en-US" sz="2800" b="1" dirty="0" smtClean="0">
              <a:solidFill>
                <a:schemeClr val="accent1"/>
              </a:solidFill>
              <a:latin typeface="Times New Roman" panose="02020603050405020304" pitchFamily="18" charset="0"/>
              <a:cs typeface="Times New Roman" panose="02020603050405020304" pitchFamily="18" charset="0"/>
            </a:endParaRPr>
          </a:p>
          <a:p>
            <a:endParaRPr lang="en-IN" sz="2800" dirty="0"/>
          </a:p>
        </p:txBody>
      </p:sp>
      <p:sp>
        <p:nvSpPr>
          <p:cNvPr id="3" name="TextBox 2"/>
          <p:cNvSpPr txBox="1"/>
          <p:nvPr/>
        </p:nvSpPr>
        <p:spPr>
          <a:xfrm>
            <a:off x="476250" y="1219200"/>
            <a:ext cx="6172200" cy="4862870"/>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Arduino:</a:t>
            </a:r>
          </a:p>
          <a:p>
            <a:r>
              <a:rPr lang="en-US" dirty="0" smtClean="0">
                <a:latin typeface="Times New Roman" panose="02020603050405020304" pitchFamily="18" charset="0"/>
                <a:cs typeface="Times New Roman" panose="02020603050405020304" pitchFamily="18" charset="0"/>
              </a:rPr>
              <a:t>Arduino </a:t>
            </a:r>
            <a:r>
              <a:rPr lang="en-US" dirty="0">
                <a:latin typeface="Times New Roman" panose="02020603050405020304" pitchFamily="18" charset="0"/>
                <a:cs typeface="Times New Roman" panose="02020603050405020304" pitchFamily="18" charset="0"/>
              </a:rPr>
              <a:t>is common </a:t>
            </a:r>
            <a:r>
              <a:rPr lang="en-US" dirty="0" smtClean="0">
                <a:latin typeface="Times New Roman" panose="02020603050405020304" pitchFamily="18" charset="0"/>
                <a:cs typeface="Times New Roman" panose="02020603050405020304" pitchFamily="18" charset="0"/>
              </a:rPr>
              <a:t>development microcontroller used by students for developing project. Arduino </a:t>
            </a:r>
            <a:r>
              <a:rPr lang="en-US" dirty="0">
                <a:latin typeface="Times New Roman" panose="02020603050405020304" pitchFamily="18" charset="0"/>
                <a:cs typeface="Times New Roman" panose="02020603050405020304" pitchFamily="18" charset="0"/>
              </a:rPr>
              <a:t>is mainly used in Hand control for calibrating the values of Gyro sensor and flex sensor and using those for implementing gesture recognition and hand movement sensing which can be found helpful for creating user-friendly customizable controls for different applications and mouse </a:t>
            </a:r>
            <a:r>
              <a:rPr lang="en-US" dirty="0" smtClean="0">
                <a:latin typeface="Times New Roman" panose="02020603050405020304" pitchFamily="18" charset="0"/>
                <a:cs typeface="Times New Roman" panose="02020603050405020304" pitchFamily="18" charset="0"/>
              </a:rPr>
              <a:t>control.</a:t>
            </a:r>
          </a:p>
          <a:p>
            <a:pPr marL="285750" indent="-28575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Lumion</a:t>
            </a:r>
            <a:r>
              <a:rPr lang="en-US" sz="2000" b="1"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Lumion</a:t>
            </a:r>
            <a:r>
              <a:rPr lang="en-US" dirty="0">
                <a:latin typeface="Times New Roman" panose="02020603050405020304" pitchFamily="18" charset="0"/>
                <a:cs typeface="Times New Roman" panose="02020603050405020304" pitchFamily="18" charset="0"/>
              </a:rPr>
              <a:t> is software </a:t>
            </a:r>
            <a:r>
              <a:rPr lang="en-US" dirty="0" smtClean="0">
                <a:latin typeface="Times New Roman" panose="02020603050405020304" pitchFamily="18" charset="0"/>
                <a:cs typeface="Times New Roman" panose="02020603050405020304" pitchFamily="18" charset="0"/>
              </a:rPr>
              <a:t>that used </a:t>
            </a:r>
            <a:r>
              <a:rPr lang="en-US" dirty="0">
                <a:latin typeface="Times New Roman" panose="02020603050405020304" pitchFamily="18" charset="0"/>
                <a:cs typeface="Times New Roman" panose="02020603050405020304" pitchFamily="18" charset="0"/>
              </a:rPr>
              <a:t>for every architect to create videos, images and 360 </a:t>
            </a:r>
            <a:r>
              <a:rPr lang="en-US" dirty="0" smtClean="0">
                <a:latin typeface="Times New Roman" panose="02020603050405020304" pitchFamily="18" charset="0"/>
                <a:cs typeface="Times New Roman" panose="02020603050405020304" pitchFamily="18" charset="0"/>
              </a:rPr>
              <a:t>panoramas. By using this software in VR, the users can get into the virtual 3D world of their property before it is actually built in real life. It makes it helpful for builders and customers to perfectly plan and design, modify, decorate and perform interior designing in advance due to its life-like experience.</a:t>
            </a:r>
            <a:endParaRPr lang="en-IN" sz="1600" dirty="0" smtClean="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3539D0CE-8156-4940-AC84-6258315422D3}"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8409A622-C389-4900-A78C-C91013447926}" type="slidenum">
              <a:rPr lang="en-US" altLang="en-US" smtClean="0"/>
              <a:pPr>
                <a:defRPr/>
              </a:pPr>
              <a:t>22</a:t>
            </a:fld>
            <a:endParaRPr lang="en-US" altLang="en-US"/>
          </a:p>
        </p:txBody>
      </p:sp>
    </p:spTree>
    <p:extLst>
      <p:ext uri="{BB962C8B-B14F-4D97-AF65-F5344CB8AC3E}">
        <p14:creationId xmlns:p14="http://schemas.microsoft.com/office/powerpoint/2010/main" val="2666558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229600" cy="6955750"/>
          </a:xfrm>
          <a:prstGeom prst="rect">
            <a:avLst/>
          </a:prstGeom>
          <a:noFill/>
        </p:spPr>
        <p:txBody>
          <a:bodyPr wrap="square" rtlCol="0">
            <a:spAutoFit/>
          </a:bodyPr>
          <a:lstStyle/>
          <a:p>
            <a:pPr marL="742950" lvl="1"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Linux </a:t>
            </a:r>
            <a:r>
              <a:rPr lang="en-US" b="1" dirty="0">
                <a:latin typeface="Times New Roman" panose="02020603050405020304" pitchFamily="18" charset="0"/>
                <a:cs typeface="Times New Roman" panose="02020603050405020304" pitchFamily="18" charset="0"/>
              </a:rPr>
              <a:t>Kernel: </a:t>
            </a:r>
            <a:endParaRPr lang="en-IN" sz="1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Linux kernel is a Unix-like computer operating </a:t>
            </a:r>
            <a:r>
              <a:rPr lang="en-US" dirty="0" smtClean="0">
                <a:latin typeface="Times New Roman" panose="02020603050405020304" pitchFamily="18" charset="0"/>
                <a:cs typeface="Times New Roman" panose="02020603050405020304" pitchFamily="18" charset="0"/>
              </a:rPr>
              <a:t>system </a:t>
            </a:r>
            <a:r>
              <a:rPr lang="en-US" dirty="0" err="1" smtClean="0">
                <a:latin typeface="Times New Roman" panose="02020603050405020304" pitchFamily="18" charset="0"/>
                <a:cs typeface="Times New Roman" panose="02020603050405020304" pitchFamily="18" charset="0"/>
              </a:rPr>
              <a:t>kernel</a:t>
            </a:r>
            <a:r>
              <a:rPr lang="en-US" u="sng" dirty="0" err="1"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the</a:t>
            </a:r>
            <a:r>
              <a:rPr lang="en-US" dirty="0" smtClean="0">
                <a:latin typeface="Times New Roman" panose="02020603050405020304" pitchFamily="18" charset="0"/>
                <a:cs typeface="Times New Roman" panose="02020603050405020304" pitchFamily="18" charset="0"/>
              </a:rPr>
              <a:t> Linux operating system is based on it and deployed on both traditional computer systems such as personal computer. While </a:t>
            </a:r>
            <a:r>
              <a:rPr lang="en-US" dirty="0">
                <a:latin typeface="Times New Roman" panose="02020603050405020304" pitchFamily="18" charset="0"/>
                <a:cs typeface="Times New Roman" panose="02020603050405020304" pitchFamily="18" charset="0"/>
              </a:rPr>
              <a:t>using Windows OS, Linux kernel programming helps to correlate movement of head with the mouse movement on the screen. While using Android OS, it is helpful in rendering the view of the user according to the movement of their </a:t>
            </a:r>
            <a:r>
              <a:rPr lang="en-US" dirty="0" smtClean="0">
                <a:latin typeface="Times New Roman" panose="02020603050405020304" pitchFamily="18" charset="0"/>
                <a:cs typeface="Times New Roman" panose="02020603050405020304" pitchFamily="18" charset="0"/>
              </a:rPr>
              <a:t>head.</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Tridef</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3D:</a:t>
            </a:r>
            <a:endParaRPr lang="en-IN" sz="1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is an open source software which converts normal images, videos, games and applications into 3D format.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software also renders side-by-side viewing which is so essential for the user to experience VR. Apart from this, it also gives top-bottom view. These conversions are done by splitting the same display in two screens with each side slightly oriented towards their respective views to bring about a complete VR experience to the </a:t>
            </a:r>
            <a:r>
              <a:rPr lang="en-US" dirty="0" smtClean="0">
                <a:latin typeface="Times New Roman" panose="02020603050405020304" pitchFamily="18" charset="0"/>
                <a:cs typeface="Times New Roman" panose="02020603050405020304" pitchFamily="18" charset="0"/>
              </a:rPr>
              <a:t>user</a:t>
            </a:r>
            <a:r>
              <a:rPr lang="en-US" sz="16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Google </a:t>
            </a:r>
            <a:r>
              <a:rPr lang="en-US" sz="1600" b="1" dirty="0">
                <a:latin typeface="Times New Roman" panose="02020603050405020304" pitchFamily="18" charset="0"/>
                <a:cs typeface="Times New Roman" panose="02020603050405020304" pitchFamily="18" charset="0"/>
              </a:rPr>
              <a:t>Earth:</a:t>
            </a:r>
            <a:endParaRPr lang="en-IN"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Google Earth is a virtual globe, map and geographical information program It maps the Earth by the superimposition of images obtained from satellite imagery, </a:t>
            </a:r>
            <a:r>
              <a:rPr lang="en-US" dirty="0" smtClean="0">
                <a:latin typeface="Times New Roman" panose="02020603050405020304" pitchFamily="18" charset="0"/>
                <a:cs typeface="Times New Roman" panose="02020603050405020304" pitchFamily="18" charset="0"/>
              </a:rPr>
              <a:t>aerial </a:t>
            </a:r>
            <a:r>
              <a:rPr lang="en-US" dirty="0">
                <a:latin typeface="Times New Roman" panose="02020603050405020304" pitchFamily="18" charset="0"/>
                <a:cs typeface="Times New Roman" panose="02020603050405020304" pitchFamily="18" charset="0"/>
              </a:rPr>
              <a:t>photography and geographic information system onto a 3D globe</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Sweet FX</a:t>
            </a:r>
            <a:r>
              <a:rPr lang="en-US" dirty="0" smtClean="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Sweet </a:t>
            </a:r>
            <a:r>
              <a:rPr lang="en-US" dirty="0" err="1" smtClean="0">
                <a:latin typeface="Times New Roman" panose="02020603050405020304" pitchFamily="18" charset="0"/>
                <a:cs typeface="Times New Roman" panose="02020603050405020304" pitchFamily="18" charset="0"/>
              </a:rPr>
              <a:t>Fx</a:t>
            </a:r>
            <a:r>
              <a:rPr lang="en-US" dirty="0" smtClean="0">
                <a:latin typeface="Times New Roman" panose="02020603050405020304" pitchFamily="18" charset="0"/>
                <a:cs typeface="Times New Roman" panose="02020603050405020304" pitchFamily="18" charset="0"/>
              </a:rPr>
              <a:t> is a open source software program code which is used to add effects to the software applications using this we can remove the distortions by applying barrel distortions  to the image this gives 100% field of view to the user</a:t>
            </a:r>
          </a:p>
          <a:p>
            <a:endParaRPr lang="en-IN" sz="1600" dirty="0"/>
          </a:p>
          <a:p>
            <a:endParaRPr lang="en-IN" dirty="0"/>
          </a:p>
        </p:txBody>
      </p:sp>
      <p:sp>
        <p:nvSpPr>
          <p:cNvPr id="3" name="Date Placeholder 2"/>
          <p:cNvSpPr>
            <a:spLocks noGrp="1"/>
          </p:cNvSpPr>
          <p:nvPr>
            <p:ph type="dt" sz="half" idx="10"/>
          </p:nvPr>
        </p:nvSpPr>
        <p:spPr/>
        <p:txBody>
          <a:bodyPr/>
          <a:lstStyle/>
          <a:p>
            <a:pPr>
              <a:defRPr/>
            </a:pPr>
            <a:fld id="{A9895BE6-0873-40AE-8D66-D1428894E283}"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8409A622-C389-4900-A78C-C91013447926}" type="slidenum">
              <a:rPr lang="en-US" altLang="en-US" smtClean="0"/>
              <a:pPr>
                <a:defRPr/>
              </a:pPr>
              <a:t>23</a:t>
            </a:fld>
            <a:endParaRPr lang="en-US" altLang="en-US"/>
          </a:p>
        </p:txBody>
      </p:sp>
    </p:spTree>
    <p:extLst>
      <p:ext uri="{BB962C8B-B14F-4D97-AF65-F5344CB8AC3E}">
        <p14:creationId xmlns:p14="http://schemas.microsoft.com/office/powerpoint/2010/main" val="2182906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990600"/>
            <a:ext cx="6781800" cy="233910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Arduino cannot read the resistance value directly, it can only read the voltage drop across the unknown resistance, so there should be a reference resistor connected in series with it to form a voltage divider circuit. Here the 1K ohm resistor acts as the reference which makes the voltage drop across the flex sensor variable in accordance with the value of resistance offered by the flex </a:t>
            </a:r>
            <a:r>
              <a:rPr lang="en-US" sz="1600" dirty="0" smtClean="0">
                <a:latin typeface="Times New Roman" panose="02020603050405020304" pitchFamily="18" charset="0"/>
                <a:cs typeface="Times New Roman" panose="02020603050405020304" pitchFamily="18" charset="0"/>
              </a:rPr>
              <a:t>sensor. </a:t>
            </a:r>
            <a:r>
              <a:rPr lang="en-US" sz="1600" dirty="0">
                <a:latin typeface="Times New Roman" panose="02020603050405020304" pitchFamily="18" charset="0"/>
                <a:cs typeface="Times New Roman" panose="02020603050405020304" pitchFamily="18" charset="0"/>
              </a:rPr>
              <a:t>Then, as the bending of user’s finger causes some pressure on the flex sensor placed on the respective finger, the variation in resistance value is used for </a:t>
            </a:r>
            <a:r>
              <a:rPr lang="en-US" sz="1600" dirty="0" smtClean="0">
                <a:latin typeface="Times New Roman" panose="02020603050405020304" pitchFamily="18" charset="0"/>
                <a:cs typeface="Times New Roman" panose="02020603050405020304" pitchFamily="18" charset="0"/>
              </a:rPr>
              <a:t>finding </a:t>
            </a:r>
            <a:r>
              <a:rPr lang="en-US" sz="1600" dirty="0">
                <a:latin typeface="Times New Roman" panose="02020603050405020304" pitchFamily="18" charset="0"/>
                <a:cs typeface="Times New Roman" panose="02020603050405020304" pitchFamily="18" charset="0"/>
              </a:rPr>
              <a:t>it for each position of fingers. </a:t>
            </a:r>
            <a:endParaRPr lang="en-IN" sz="16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524000" y="3477637"/>
            <a:ext cx="5180952" cy="2009524"/>
          </a:xfrm>
          <a:prstGeom prst="rect">
            <a:avLst/>
          </a:prstGeom>
        </p:spPr>
      </p:pic>
      <p:sp>
        <p:nvSpPr>
          <p:cNvPr id="8" name="Title 1"/>
          <p:cNvSpPr txBox="1">
            <a:spLocks/>
          </p:cNvSpPr>
          <p:nvPr/>
        </p:nvSpPr>
        <p:spPr>
          <a:xfrm>
            <a:off x="228600" y="228600"/>
            <a:ext cx="6347714" cy="685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IN" dirty="0" smtClean="0">
                <a:latin typeface="Times New Roman" panose="02020603050405020304" pitchFamily="18" charset="0"/>
                <a:cs typeface="Times New Roman" panose="02020603050405020304" pitchFamily="18" charset="0"/>
              </a:rPr>
              <a:t>Designing:</a:t>
            </a:r>
            <a:endParaRPr lang="en-IN"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pPr>
              <a:defRPr/>
            </a:pPr>
            <a:fld id="{D73D5113-7718-4C5C-98FB-589C500E6296}"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8409A622-C389-4900-A78C-C91013447926}" type="slidenum">
              <a:rPr lang="en-US" altLang="en-US" smtClean="0"/>
              <a:pPr>
                <a:defRPr/>
              </a:pPr>
              <a:t>24</a:t>
            </a:fld>
            <a:endParaRPr lang="en-US" altLang="en-US"/>
          </a:p>
        </p:txBody>
      </p:sp>
    </p:spTree>
    <p:extLst>
      <p:ext uri="{BB962C8B-B14F-4D97-AF65-F5344CB8AC3E}">
        <p14:creationId xmlns:p14="http://schemas.microsoft.com/office/powerpoint/2010/main" val="35510230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450" y="581981"/>
            <a:ext cx="3962400" cy="369332"/>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Program code:</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52450" y="181871"/>
            <a:ext cx="4038600"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To find the unknown resistance</a:t>
            </a:r>
            <a:endParaRPr lang="en-IN" sz="2000" b="1" dirty="0">
              <a:latin typeface="Times New Roman" panose="02020603050405020304" pitchFamily="18" charset="0"/>
              <a:cs typeface="Times New Roman" panose="02020603050405020304" pitchFamily="18" charset="0"/>
            </a:endParaRPr>
          </a:p>
        </p:txBody>
      </p:sp>
      <p:sp>
        <p:nvSpPr>
          <p:cNvPr id="8" name="Rectangle 6"/>
          <p:cNvSpPr>
            <a:spLocks noChangeArrowheads="1"/>
          </p:cNvSpPr>
          <p:nvPr/>
        </p:nvSpPr>
        <p:spPr bwMode="auto">
          <a:xfrm>
            <a:off x="476250" y="993773"/>
            <a:ext cx="603408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thumb = 0;</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void setup()</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Serial.begin</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(9600);</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void loop()</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thumb= </a:t>
            </a: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analogRead</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(A0);</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 thumb * Vin;</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Vout</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(t)/1024.0;</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 (Vin/</a:t>
            </a: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Vout</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R2= R1 * t;</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Serial.print</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("thumb finger \t");</a:t>
            </a:r>
            <a:endParaRPr kumimoji="0" lang="en-US" altLang="en-US" sz="600" b="0"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Serial.println</a:t>
            </a: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TextBox 8"/>
          <p:cNvSpPr txBox="1"/>
          <p:nvPr/>
        </p:nvSpPr>
        <p:spPr>
          <a:xfrm>
            <a:off x="657224" y="3435347"/>
            <a:ext cx="8334375" cy="295465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This </a:t>
            </a:r>
            <a:r>
              <a:rPr lang="en-US" sz="1400" dirty="0" smtClean="0">
                <a:latin typeface="Times New Roman" panose="02020603050405020304" pitchFamily="18" charset="0"/>
                <a:cs typeface="Times New Roman" panose="02020603050405020304" pitchFamily="18" charset="0"/>
              </a:rPr>
              <a:t>part of the program </a:t>
            </a:r>
            <a:r>
              <a:rPr lang="en-US" sz="1400" dirty="0">
                <a:latin typeface="Times New Roman" panose="02020603050405020304" pitchFamily="18" charset="0"/>
                <a:cs typeface="Times New Roman" panose="02020603050405020304" pitchFamily="18" charset="0"/>
              </a:rPr>
              <a:t>for the calculation of resistance of the flex sensor is done by using the formula of the resistors in series combination.</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R</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 + R</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 =R</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Current (I) will the same in a series circuit.</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1/V = 1/V</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+1/V</a:t>
            </a:r>
            <a:r>
              <a:rPr lang="en-US" sz="1400" baseline="-25000" dirty="0">
                <a:latin typeface="Times New Roman" panose="02020603050405020304" pitchFamily="18" charset="0"/>
                <a:cs typeface="Times New Roman" panose="02020603050405020304" pitchFamily="18" charset="0"/>
              </a:rPr>
              <a:t>2</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V = I*R according to ohm’s law</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We can get V1 from the Arduino using it we can calculate the V</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 value</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1/V</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 = 1/V-1/V</a:t>
            </a:r>
            <a:r>
              <a:rPr lang="en-US" sz="1400" baseline="-25000" dirty="0">
                <a:latin typeface="Times New Roman" panose="02020603050405020304" pitchFamily="18" charset="0"/>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taken values from the sensor must be multiplied with V</a:t>
            </a:r>
            <a:r>
              <a:rPr lang="en-US" sz="1400" baseline="-25000" dirty="0">
                <a:latin typeface="Times New Roman" panose="02020603050405020304" pitchFamily="18" charset="0"/>
                <a:cs typeface="Times New Roman" panose="02020603050405020304" pitchFamily="18" charset="0"/>
              </a:rPr>
              <a:t>IN</a:t>
            </a:r>
            <a:r>
              <a:rPr lang="en-US" sz="1400" dirty="0">
                <a:latin typeface="Times New Roman" panose="02020603050405020304" pitchFamily="18" charset="0"/>
                <a:cs typeface="Times New Roman" panose="02020603050405020304" pitchFamily="18" charset="0"/>
              </a:rPr>
              <a:t> 5v and divided by 1024 this is because maximum quantizing values for A/D converter is 0-1024.so this gives the voltage across the flex sensor</a:t>
            </a:r>
            <a:endParaRPr lang="en-IN"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unknown resistance can be found out by multiplying </a:t>
            </a:r>
            <a:endParaRPr lang="en-IN" sz="1400" dirty="0">
              <a:latin typeface="Times New Roman" panose="02020603050405020304" pitchFamily="18" charset="0"/>
              <a:cs typeface="Times New Roman" panose="02020603050405020304" pitchFamily="18" charset="0"/>
            </a:endParaRPr>
          </a:p>
          <a:p>
            <a:r>
              <a:rPr lang="en-US" sz="1400" dirty="0" err="1">
                <a:latin typeface="Times New Roman" panose="02020603050405020304" pitchFamily="18" charset="0"/>
                <a:cs typeface="Times New Roman" panose="02020603050405020304" pitchFamily="18" charset="0"/>
              </a:rPr>
              <a:t>R</a:t>
            </a:r>
            <a:r>
              <a:rPr lang="en-US" sz="1400" baseline="-25000" dirty="0" err="1">
                <a:latin typeface="Times New Roman" panose="02020603050405020304" pitchFamily="18" charset="0"/>
                <a:cs typeface="Times New Roman" panose="02020603050405020304" pitchFamily="18" charset="0"/>
              </a:rPr>
              <a:t>unknown</a:t>
            </a:r>
            <a:r>
              <a:rPr lang="en-US" sz="1400" dirty="0">
                <a:latin typeface="Times New Roman" panose="02020603050405020304" pitchFamily="18" charset="0"/>
                <a:cs typeface="Times New Roman" panose="02020603050405020304" pitchFamily="18" charset="0"/>
              </a:rPr>
              <a:t>  = R</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*(V</a:t>
            </a:r>
            <a:r>
              <a:rPr lang="en-US" sz="1400" baseline="-25000" dirty="0">
                <a:latin typeface="Times New Roman" panose="02020603050405020304" pitchFamily="18" charset="0"/>
                <a:cs typeface="Times New Roman" panose="02020603050405020304" pitchFamily="18" charset="0"/>
              </a:rPr>
              <a:t>IN</a:t>
            </a:r>
            <a:r>
              <a:rPr lang="en-US" sz="1400" dirty="0">
                <a:latin typeface="Times New Roman" panose="02020603050405020304" pitchFamily="18" charset="0"/>
                <a:cs typeface="Times New Roman" panose="02020603050405020304" pitchFamily="18" charset="0"/>
              </a:rPr>
              <a:t>-V</a:t>
            </a:r>
            <a:r>
              <a:rPr lang="en-US" sz="1400" baseline="-25000" dirty="0">
                <a:latin typeface="Times New Roman" panose="02020603050405020304" pitchFamily="18" charset="0"/>
                <a:cs typeface="Times New Roman" panose="02020603050405020304" pitchFamily="18" charset="0"/>
              </a:rPr>
              <a:t>OUT</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V</a:t>
            </a:r>
            <a:r>
              <a:rPr lang="en-US" sz="1400" baseline="-25000" dirty="0" smtClean="0">
                <a:latin typeface="Times New Roman" panose="02020603050405020304" pitchFamily="18" charset="0"/>
                <a:cs typeface="Times New Roman" panose="02020603050405020304" pitchFamily="18" charset="0"/>
              </a:rPr>
              <a:t>OUT</a:t>
            </a:r>
            <a:endParaRPr lang="en-IN" sz="1400"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5B025513-8AEE-4EF6-A476-A41277DD2CEA}"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8409A622-C389-4900-A78C-C91013447926}" type="slidenum">
              <a:rPr lang="en-US" altLang="en-US" smtClean="0"/>
              <a:pPr>
                <a:defRPr/>
              </a:pPr>
              <a:t>25</a:t>
            </a:fld>
            <a:endParaRPr lang="en-US" altLang="en-US"/>
          </a:p>
        </p:txBody>
      </p:sp>
    </p:spTree>
    <p:extLst>
      <p:ext uri="{BB962C8B-B14F-4D97-AF65-F5344CB8AC3E}">
        <p14:creationId xmlns:p14="http://schemas.microsoft.com/office/powerpoint/2010/main" val="2668535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500" y="304800"/>
            <a:ext cx="5105400" cy="369332"/>
          </a:xfrm>
          <a:prstGeom prst="rect">
            <a:avLst/>
          </a:prstGeom>
          <a:noFill/>
        </p:spPr>
        <p:txBody>
          <a:bodyPr wrap="square" rtlCol="0">
            <a:spAutoFit/>
          </a:bodyPr>
          <a:lstStyle/>
          <a:p>
            <a:r>
              <a:rPr lang="en-IN" b="1" dirty="0" smtClean="0"/>
              <a:t>To Calibrate Gyro Sensor</a:t>
            </a:r>
            <a:endParaRPr lang="en-IN" b="1" dirty="0"/>
          </a:p>
        </p:txBody>
      </p:sp>
      <p:sp>
        <p:nvSpPr>
          <p:cNvPr id="4" name="TextBox 3"/>
          <p:cNvSpPr txBox="1"/>
          <p:nvPr/>
        </p:nvSpPr>
        <p:spPr>
          <a:xfrm>
            <a:off x="304800" y="914400"/>
            <a:ext cx="7086600"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In order to calibrate the gyro sensor should be connected to the Arduino Leonardo board by using SCL and SDA ports as this sensor uses I2C communication.  </a:t>
            </a:r>
            <a:endParaRPr lang="en-IN"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586006" y="1309594"/>
            <a:ext cx="2209800" cy="3553012"/>
          </a:xfrm>
          <a:prstGeom prst="rect">
            <a:avLst/>
          </a:prstGeom>
          <a:ln>
            <a:noFill/>
          </a:ln>
          <a:effectLst>
            <a:softEdge rad="112500"/>
          </a:effectLst>
        </p:spPr>
      </p:pic>
      <p:sp>
        <p:nvSpPr>
          <p:cNvPr id="6" name="TextBox 5"/>
          <p:cNvSpPr txBox="1"/>
          <p:nvPr/>
        </p:nvSpPr>
        <p:spPr>
          <a:xfrm>
            <a:off x="533400" y="4345357"/>
            <a:ext cx="8058150"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t>Once the sensor is connected the calibration program for the sensor must be uploaded and the offset values for the sensors must be calculated so the sensitivity of the </a:t>
            </a:r>
            <a:r>
              <a:rPr lang="en-IN" dirty="0" err="1" smtClean="0"/>
              <a:t>gyrosensor</a:t>
            </a:r>
            <a:r>
              <a:rPr lang="en-IN" dirty="0" smtClean="0"/>
              <a:t> is optimized</a:t>
            </a:r>
          </a:p>
          <a:p>
            <a:pPr marL="285750" indent="-285750">
              <a:buFont typeface="Arial" panose="020B0604020202020204" pitchFamily="34" charset="0"/>
              <a:buChar char="•"/>
            </a:pPr>
            <a:r>
              <a:rPr lang="en-IN" dirty="0" smtClean="0"/>
              <a:t>Once the sensor is optimized the values of  yaw , pitch , roll used taken according to angle of the sensor orientation and tabulated.</a:t>
            </a:r>
          </a:p>
          <a:p>
            <a:r>
              <a:rPr lang="en-IN" dirty="0"/>
              <a:t> </a:t>
            </a:r>
            <a:r>
              <a:rPr lang="en-IN" dirty="0" smtClean="0"/>
              <a:t>     so that sensor data can be used to find the orientation of the hand.   </a:t>
            </a:r>
            <a:endParaRPr lang="en-IN" dirty="0"/>
          </a:p>
        </p:txBody>
      </p:sp>
      <p:sp>
        <p:nvSpPr>
          <p:cNvPr id="2" name="Date Placeholder 1"/>
          <p:cNvSpPr>
            <a:spLocks noGrp="1"/>
          </p:cNvSpPr>
          <p:nvPr>
            <p:ph type="dt" sz="half" idx="10"/>
          </p:nvPr>
        </p:nvSpPr>
        <p:spPr/>
        <p:txBody>
          <a:bodyPr/>
          <a:lstStyle/>
          <a:p>
            <a:pPr>
              <a:defRPr/>
            </a:pPr>
            <a:fld id="{E679FADD-8A8A-4AFC-9FC2-09B5EF2BA515}" type="datetime1">
              <a:rPr lang="en-US" smtClean="0"/>
              <a:t>5/3/2016</a:t>
            </a:fld>
            <a:endParaRPr lang="en-US"/>
          </a:p>
        </p:txBody>
      </p:sp>
      <p:sp>
        <p:nvSpPr>
          <p:cNvPr id="7" name="Footer Placeholder 6"/>
          <p:cNvSpPr>
            <a:spLocks noGrp="1"/>
          </p:cNvSpPr>
          <p:nvPr>
            <p:ph type="ftr" sz="quarter" idx="11"/>
          </p:nvPr>
        </p:nvSpPr>
        <p:spPr/>
        <p:txBody>
          <a:bodyPr/>
          <a:lstStyle/>
          <a:p>
            <a:pPr>
              <a:defRPr/>
            </a:pPr>
            <a:r>
              <a:rPr lang="en-US" smtClean="0"/>
              <a:t>Gesture Based VR</a:t>
            </a:r>
            <a:endParaRPr lang="en-US"/>
          </a:p>
        </p:txBody>
      </p:sp>
      <p:sp>
        <p:nvSpPr>
          <p:cNvPr id="8" name="Slide Number Placeholder 7"/>
          <p:cNvSpPr>
            <a:spLocks noGrp="1"/>
          </p:cNvSpPr>
          <p:nvPr>
            <p:ph type="sldNum" sz="quarter" idx="12"/>
          </p:nvPr>
        </p:nvSpPr>
        <p:spPr/>
        <p:txBody>
          <a:bodyPr/>
          <a:lstStyle/>
          <a:p>
            <a:pPr>
              <a:defRPr/>
            </a:pPr>
            <a:fld id="{8409A622-C389-4900-A78C-C91013447926}" type="slidenum">
              <a:rPr lang="en-US" altLang="en-US" smtClean="0"/>
              <a:pPr>
                <a:defRPr/>
              </a:pPr>
              <a:t>26</a:t>
            </a:fld>
            <a:endParaRPr lang="en-US" altLang="en-US"/>
          </a:p>
        </p:txBody>
      </p:sp>
    </p:spTree>
    <p:extLst>
      <p:ext uri="{BB962C8B-B14F-4D97-AF65-F5344CB8AC3E}">
        <p14:creationId xmlns:p14="http://schemas.microsoft.com/office/powerpoint/2010/main" val="10564645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02419320"/>
              </p:ext>
            </p:extLst>
          </p:nvPr>
        </p:nvGraphicFramePr>
        <p:xfrm>
          <a:off x="685800" y="339240"/>
          <a:ext cx="6172201" cy="5299560"/>
        </p:xfrm>
        <a:graphic>
          <a:graphicData uri="http://schemas.openxmlformats.org/drawingml/2006/table">
            <a:tbl>
              <a:tblPr firstRow="1" firstCol="1" bandRow="1">
                <a:tableStyleId>{5C22544A-7EE6-4342-B048-85BDC9FD1C3A}</a:tableStyleId>
              </a:tblPr>
              <a:tblGrid>
                <a:gridCol w="1812017"/>
                <a:gridCol w="705476"/>
                <a:gridCol w="1157469"/>
                <a:gridCol w="1157469"/>
                <a:gridCol w="1339770"/>
              </a:tblGrid>
              <a:tr h="529956">
                <a:tc>
                  <a:txBody>
                    <a:bodyPr/>
                    <a:lstStyle/>
                    <a:p>
                      <a:pPr marR="114300" indent="228600" algn="ctr">
                        <a:lnSpc>
                          <a:spcPct val="115000"/>
                        </a:lnSpc>
                        <a:spcAft>
                          <a:spcPts val="0"/>
                        </a:spcAft>
                      </a:pPr>
                      <a:r>
                        <a:rPr lang="en-US" sz="1200" b="0" dirty="0">
                          <a:effectLst/>
                        </a:rPr>
                        <a:t> </a:t>
                      </a:r>
                      <a:endParaRPr lang="en-IN" sz="1200" b="0" dirty="0">
                        <a:effectLst/>
                      </a:endParaRPr>
                    </a:p>
                    <a:p>
                      <a:pPr marR="114300" indent="228600" algn="ctr">
                        <a:lnSpc>
                          <a:spcPct val="115000"/>
                        </a:lnSpc>
                        <a:spcAft>
                          <a:spcPts val="0"/>
                        </a:spcAft>
                      </a:pPr>
                      <a:r>
                        <a:rPr lang="en-US" sz="1200" b="0" dirty="0">
                          <a:effectLst/>
                        </a:rPr>
                        <a:t>Parameter</a:t>
                      </a:r>
                      <a:endParaRPr lang="en-IN" sz="1200" b="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l">
                        <a:lnSpc>
                          <a:spcPct val="115000"/>
                        </a:lnSpc>
                        <a:spcAft>
                          <a:spcPts val="0"/>
                        </a:spcAft>
                      </a:pPr>
                      <a:r>
                        <a:rPr lang="en-US" sz="1200" b="0" dirty="0">
                          <a:effectLst/>
                        </a:rPr>
                        <a:t> </a:t>
                      </a:r>
                      <a:endParaRPr lang="en-IN" sz="1200" b="0" dirty="0">
                        <a:effectLst/>
                      </a:endParaRPr>
                    </a:p>
                    <a:p>
                      <a:pPr marR="114300" indent="228600" algn="ctr">
                        <a:lnSpc>
                          <a:spcPct val="115000"/>
                        </a:lnSpc>
                        <a:spcAft>
                          <a:spcPts val="0"/>
                        </a:spcAft>
                      </a:pPr>
                      <a:r>
                        <a:rPr lang="en-US" sz="1200" b="0" dirty="0" err="1">
                          <a:effectLst/>
                        </a:rPr>
                        <a:t>deg</a:t>
                      </a:r>
                      <a:endParaRPr lang="en-IN" sz="1200" b="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1200" b="0" dirty="0">
                          <a:effectLst/>
                        </a:rPr>
                        <a:t> </a:t>
                      </a:r>
                      <a:endParaRPr lang="en-IN" sz="1200" b="0" dirty="0">
                        <a:effectLst/>
                      </a:endParaRPr>
                    </a:p>
                    <a:p>
                      <a:pPr marR="114300" indent="228600" algn="ctr">
                        <a:lnSpc>
                          <a:spcPct val="115000"/>
                        </a:lnSpc>
                        <a:spcAft>
                          <a:spcPts val="0"/>
                        </a:spcAft>
                      </a:pPr>
                      <a:r>
                        <a:rPr lang="en-US" sz="1200" b="0" dirty="0" err="1">
                          <a:effectLst/>
                        </a:rPr>
                        <a:t>Ypr</a:t>
                      </a:r>
                      <a:r>
                        <a:rPr lang="en-US" sz="1200" b="0" dirty="0">
                          <a:effectLst/>
                        </a:rPr>
                        <a:t>[0]</a:t>
                      </a:r>
                      <a:endParaRPr lang="en-IN" sz="1200" b="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1200" b="0" dirty="0">
                          <a:effectLst/>
                        </a:rPr>
                        <a:t> </a:t>
                      </a:r>
                      <a:endParaRPr lang="en-IN" sz="1200" b="0" dirty="0">
                        <a:effectLst/>
                      </a:endParaRPr>
                    </a:p>
                    <a:p>
                      <a:pPr marR="114300" indent="228600" algn="ctr">
                        <a:lnSpc>
                          <a:spcPct val="115000"/>
                        </a:lnSpc>
                        <a:spcAft>
                          <a:spcPts val="0"/>
                        </a:spcAft>
                      </a:pPr>
                      <a:r>
                        <a:rPr lang="en-US" sz="1200" b="0" dirty="0" err="1">
                          <a:effectLst/>
                        </a:rPr>
                        <a:t>Ypr</a:t>
                      </a:r>
                      <a:r>
                        <a:rPr lang="en-US" sz="1200" b="0" dirty="0">
                          <a:effectLst/>
                        </a:rPr>
                        <a:t>[1]</a:t>
                      </a:r>
                      <a:endParaRPr lang="en-IN" sz="1200" b="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1200" b="0" dirty="0">
                          <a:effectLst/>
                        </a:rPr>
                        <a:t> </a:t>
                      </a:r>
                      <a:endParaRPr lang="en-IN" sz="1200" b="0" dirty="0">
                        <a:effectLst/>
                      </a:endParaRPr>
                    </a:p>
                    <a:p>
                      <a:pPr marR="114300" indent="228600" algn="ctr">
                        <a:lnSpc>
                          <a:spcPct val="115000"/>
                        </a:lnSpc>
                        <a:spcAft>
                          <a:spcPts val="0"/>
                        </a:spcAft>
                      </a:pPr>
                      <a:r>
                        <a:rPr lang="en-US" sz="1200" b="0" dirty="0" err="1">
                          <a:effectLst/>
                        </a:rPr>
                        <a:t>Ypr</a:t>
                      </a:r>
                      <a:r>
                        <a:rPr lang="en-US" sz="1200" b="0" dirty="0">
                          <a:effectLst/>
                        </a:rPr>
                        <a:t>[1]</a:t>
                      </a:r>
                      <a:endParaRPr lang="en-IN" sz="1200" b="0" dirty="0">
                        <a:effectLst/>
                        <a:latin typeface="Calibri" panose="020F0502020204030204" pitchFamily="34" charset="0"/>
                        <a:ea typeface="Calibri" panose="020F0502020204030204" pitchFamily="34" charset="0"/>
                        <a:cs typeface="Latha"/>
                      </a:endParaRPr>
                    </a:p>
                  </a:txBody>
                  <a:tcPr marL="44242" marR="44242" marT="0" marB="0"/>
                </a:tc>
              </a:tr>
              <a:tr h="529956">
                <a:tc>
                  <a:txBody>
                    <a:bodyPr/>
                    <a:lstStyle/>
                    <a:p>
                      <a:pPr marR="114300" indent="228600" algn="ctr">
                        <a:lnSpc>
                          <a:spcPct val="115000"/>
                        </a:lnSpc>
                        <a:spcAft>
                          <a:spcPts val="0"/>
                        </a:spcAft>
                      </a:pPr>
                      <a:r>
                        <a:rPr lang="en-US" sz="1200" dirty="0">
                          <a:effectLst/>
                        </a:rPr>
                        <a:t> </a:t>
                      </a:r>
                      <a:endParaRPr lang="en-IN" sz="1200" dirty="0">
                        <a:effectLst/>
                      </a:endParaRPr>
                    </a:p>
                    <a:p>
                      <a:pPr marR="114300" indent="228600" algn="ctr">
                        <a:lnSpc>
                          <a:spcPct val="115000"/>
                        </a:lnSpc>
                        <a:spcAft>
                          <a:spcPts val="0"/>
                        </a:spcAft>
                      </a:pPr>
                      <a:r>
                        <a:rPr lang="en-US" sz="1200" dirty="0">
                          <a:effectLst/>
                        </a:rPr>
                        <a:t>Zero state</a:t>
                      </a:r>
                      <a:endParaRPr lang="en-IN" sz="12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l">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nil</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-21</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2</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7</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rowSpan="3">
                  <a:txBody>
                    <a:bodyPr/>
                    <a:lstStyle/>
                    <a:p>
                      <a:pPr marR="114300" indent="228600" algn="ctr">
                        <a:lnSpc>
                          <a:spcPct val="115000"/>
                        </a:lnSpc>
                        <a:spcAft>
                          <a:spcPts val="0"/>
                        </a:spcAft>
                      </a:pPr>
                      <a:r>
                        <a:rPr lang="en-US" sz="1200" dirty="0">
                          <a:effectLst/>
                        </a:rPr>
                        <a:t> </a:t>
                      </a:r>
                      <a:endParaRPr lang="en-IN" sz="1200" dirty="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r>
                        <a:rPr lang="en-US" sz="1200" dirty="0" smtClean="0">
                          <a:effectLst/>
                        </a:rPr>
                        <a:t>Yaw</a:t>
                      </a:r>
                      <a:endParaRPr lang="en-IN" sz="1200" dirty="0">
                        <a:effectLst/>
                        <a:latin typeface="Calibri" panose="020F0502020204030204" pitchFamily="34" charset="0"/>
                        <a:ea typeface="Calibri" panose="020F0502020204030204" pitchFamily="34" charset="0"/>
                        <a:cs typeface="Latha"/>
                      </a:endParaRPr>
                    </a:p>
                    <a:p>
                      <a:pPr marR="114300" indent="228600" algn="ctr">
                        <a:lnSpc>
                          <a:spcPct val="115000"/>
                        </a:lnSpc>
                        <a:spcAft>
                          <a:spcPts val="0"/>
                        </a:spcAft>
                      </a:pPr>
                      <a:r>
                        <a:rPr lang="en-US" sz="1200" dirty="0">
                          <a:effectLst/>
                        </a:rPr>
                        <a:t> </a:t>
                      </a:r>
                      <a:endParaRPr lang="en-IN" sz="1200" dirty="0">
                        <a:effectLst/>
                        <a:latin typeface="Calibri" panose="020F0502020204030204" pitchFamily="34" charset="0"/>
                        <a:ea typeface="Calibri" panose="020F0502020204030204" pitchFamily="34" charset="0"/>
                        <a:cs typeface="Latha"/>
                      </a:endParaRPr>
                    </a:p>
                    <a:p>
                      <a:pPr marR="114300" indent="228600" algn="l">
                        <a:lnSpc>
                          <a:spcPct val="115000"/>
                        </a:lnSpc>
                        <a:spcAft>
                          <a:spcPts val="0"/>
                        </a:spcAft>
                      </a:pPr>
                      <a:r>
                        <a:rPr lang="en-US" sz="1200" dirty="0">
                          <a:effectLst/>
                        </a:rPr>
                        <a:t> </a:t>
                      </a:r>
                      <a:endParaRPr lang="en-IN" sz="12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l">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45</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33</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4</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12</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vMerge="1">
                  <a:txBody>
                    <a:bodyPr/>
                    <a:lstStyle/>
                    <a:p>
                      <a:pPr marR="114300" indent="228600" algn="ctr">
                        <a:lnSpc>
                          <a:spcPct val="115000"/>
                        </a:lnSpc>
                        <a:spcAft>
                          <a:spcPts val="0"/>
                        </a:spcAft>
                      </a:pP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90</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120</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5</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10</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vMerge="1">
                  <a:txBody>
                    <a:bodyPr/>
                    <a:lstStyle/>
                    <a:p>
                      <a:pPr marR="114300" indent="228600" algn="l">
                        <a:lnSpc>
                          <a:spcPct val="115000"/>
                        </a:lnSpc>
                        <a:spcAft>
                          <a:spcPts val="0"/>
                        </a:spcAft>
                      </a:pP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-45</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-81</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dirty="0">
                          <a:effectLst/>
                        </a:rPr>
                        <a:t> </a:t>
                      </a:r>
                      <a:endParaRPr lang="en-IN" sz="700" dirty="0">
                        <a:effectLst/>
                      </a:endParaRPr>
                    </a:p>
                    <a:p>
                      <a:pPr marR="114300" indent="228600" algn="ctr">
                        <a:lnSpc>
                          <a:spcPct val="115000"/>
                        </a:lnSpc>
                        <a:spcAft>
                          <a:spcPts val="0"/>
                        </a:spcAft>
                      </a:pPr>
                      <a:r>
                        <a:rPr lang="en-US" sz="900" dirty="0">
                          <a:effectLst/>
                        </a:rPr>
                        <a:t>7</a:t>
                      </a: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12</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rowSpan="3">
                  <a:txBody>
                    <a:bodyPr/>
                    <a:lstStyle/>
                    <a:p>
                      <a:pPr marR="114300" indent="228600" algn="ctr">
                        <a:lnSpc>
                          <a:spcPct val="115000"/>
                        </a:lnSpc>
                        <a:spcAft>
                          <a:spcPts val="0"/>
                        </a:spcAft>
                      </a:pPr>
                      <a:r>
                        <a:rPr lang="en-US" sz="1200" dirty="0">
                          <a:effectLst/>
                        </a:rPr>
                        <a:t> </a:t>
                      </a:r>
                      <a:endParaRPr lang="en-IN" sz="1200" dirty="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r>
                        <a:rPr lang="en-US" sz="1200" dirty="0" smtClean="0">
                          <a:effectLst/>
                        </a:rPr>
                        <a:t>pitch</a:t>
                      </a:r>
                      <a:endParaRPr lang="en-IN" sz="1200" dirty="0">
                        <a:effectLst/>
                        <a:latin typeface="Calibri" panose="020F0502020204030204" pitchFamily="34" charset="0"/>
                        <a:ea typeface="Calibri" panose="020F0502020204030204" pitchFamily="34" charset="0"/>
                        <a:cs typeface="Latha"/>
                      </a:endParaRPr>
                    </a:p>
                    <a:p>
                      <a:pPr marR="114300" indent="228600" algn="l">
                        <a:lnSpc>
                          <a:spcPct val="115000"/>
                        </a:lnSpc>
                        <a:spcAft>
                          <a:spcPts val="0"/>
                        </a:spcAft>
                      </a:pPr>
                      <a:r>
                        <a:rPr lang="en-US" sz="1200" dirty="0">
                          <a:effectLst/>
                        </a:rPr>
                        <a:t> </a:t>
                      </a:r>
                      <a:endParaRPr lang="en-IN" sz="1200" dirty="0">
                        <a:effectLst/>
                        <a:latin typeface="Calibri" panose="020F0502020204030204" pitchFamily="34" charset="0"/>
                        <a:ea typeface="Calibri" panose="020F0502020204030204" pitchFamily="34" charset="0"/>
                        <a:cs typeface="Latha"/>
                      </a:endParaRPr>
                    </a:p>
                    <a:p>
                      <a:pPr marR="114300" indent="228600" algn="r">
                        <a:lnSpc>
                          <a:spcPct val="115000"/>
                        </a:lnSpc>
                        <a:spcAft>
                          <a:spcPts val="0"/>
                        </a:spcAft>
                      </a:pPr>
                      <a:r>
                        <a:rPr lang="en-US" sz="1200" dirty="0">
                          <a:effectLst/>
                        </a:rPr>
                        <a:t> </a:t>
                      </a:r>
                      <a:endParaRPr lang="en-IN" sz="12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45</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-17</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33</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15</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vMerge="1">
                  <a:txBody>
                    <a:bodyPr/>
                    <a:lstStyle/>
                    <a:p>
                      <a:pPr marR="114300" indent="228600" algn="l">
                        <a:lnSpc>
                          <a:spcPct val="115000"/>
                        </a:lnSpc>
                        <a:spcAft>
                          <a:spcPts val="0"/>
                        </a:spcAft>
                      </a:pP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l">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90</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-18</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82</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19</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vMerge="1">
                  <a:txBody>
                    <a:bodyPr/>
                    <a:lstStyle/>
                    <a:p>
                      <a:pPr marR="114300" indent="228600" algn="r">
                        <a:lnSpc>
                          <a:spcPct val="115000"/>
                        </a:lnSpc>
                        <a:spcAft>
                          <a:spcPts val="0"/>
                        </a:spcAft>
                      </a:pP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-45</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l">
                        <a:lnSpc>
                          <a:spcPct val="115000"/>
                        </a:lnSpc>
                        <a:spcAft>
                          <a:spcPts val="0"/>
                        </a:spcAft>
                        <a:tabLst>
                          <a:tab pos="407670" algn="l"/>
                          <a:tab pos="551815" algn="ctr"/>
                        </a:tabLst>
                      </a:pPr>
                      <a:r>
                        <a:rPr lang="en-US" sz="900">
                          <a:effectLst/>
                        </a:rPr>
                        <a:t>	</a:t>
                      </a:r>
                      <a:endParaRPr lang="en-IN" sz="700">
                        <a:effectLst/>
                      </a:endParaRPr>
                    </a:p>
                    <a:p>
                      <a:pPr marR="114300" indent="228600" algn="l">
                        <a:lnSpc>
                          <a:spcPct val="115000"/>
                        </a:lnSpc>
                        <a:spcAft>
                          <a:spcPts val="0"/>
                        </a:spcAft>
                        <a:tabLst>
                          <a:tab pos="407670" algn="l"/>
                          <a:tab pos="551815" algn="ctr"/>
                        </a:tabLst>
                      </a:pPr>
                      <a:r>
                        <a:rPr lang="en-US" sz="900">
                          <a:effectLst/>
                        </a:rPr>
                        <a:t>	-23</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-50</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9</a:t>
                      </a:r>
                      <a:endParaRPr lang="en-IN" sz="700">
                        <a:effectLst/>
                        <a:latin typeface="Calibri" panose="020F0502020204030204" pitchFamily="34" charset="0"/>
                        <a:ea typeface="Calibri" panose="020F0502020204030204" pitchFamily="34" charset="0"/>
                        <a:cs typeface="Latha"/>
                      </a:endParaRPr>
                    </a:p>
                  </a:txBody>
                  <a:tcPr marL="44242" marR="44242" marT="0" marB="0"/>
                </a:tc>
              </a:tr>
              <a:tr h="529956">
                <a:tc rowSpan="2">
                  <a:txBody>
                    <a:bodyPr/>
                    <a:lstStyle/>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endParaRPr lang="en-US" sz="1200" dirty="0" smtClean="0">
                        <a:effectLst/>
                      </a:endParaRPr>
                    </a:p>
                    <a:p>
                      <a:pPr marR="114300" indent="228600" algn="ctr">
                        <a:lnSpc>
                          <a:spcPct val="115000"/>
                        </a:lnSpc>
                        <a:spcAft>
                          <a:spcPts val="0"/>
                        </a:spcAft>
                      </a:pPr>
                      <a:r>
                        <a:rPr lang="en-US" sz="1200" dirty="0" smtClean="0">
                          <a:effectLst/>
                        </a:rPr>
                        <a:t>Roll</a:t>
                      </a:r>
                      <a:endParaRPr lang="en-IN" sz="1200" dirty="0">
                        <a:effectLst/>
                        <a:latin typeface="Calibri" panose="020F0502020204030204" pitchFamily="34" charset="0"/>
                        <a:ea typeface="Calibri" panose="020F0502020204030204" pitchFamily="34" charset="0"/>
                        <a:cs typeface="Latha"/>
                      </a:endParaRPr>
                    </a:p>
                    <a:p>
                      <a:pPr marR="114300" indent="228600" algn="r">
                        <a:lnSpc>
                          <a:spcPct val="115000"/>
                        </a:lnSpc>
                        <a:spcAft>
                          <a:spcPts val="0"/>
                        </a:spcAft>
                      </a:pPr>
                      <a:r>
                        <a:rPr lang="en-US" sz="1200" dirty="0">
                          <a:effectLst/>
                        </a:rPr>
                        <a:t> </a:t>
                      </a:r>
                      <a:endParaRPr lang="en-IN" sz="12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45</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-20</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dirty="0">
                          <a:effectLst/>
                        </a:rPr>
                        <a:t> </a:t>
                      </a:r>
                      <a:endParaRPr lang="en-IN" sz="700" dirty="0">
                        <a:effectLst/>
                      </a:endParaRPr>
                    </a:p>
                    <a:p>
                      <a:pPr marR="114300" indent="228600" algn="ctr">
                        <a:lnSpc>
                          <a:spcPct val="115000"/>
                        </a:lnSpc>
                        <a:spcAft>
                          <a:spcPts val="0"/>
                        </a:spcAft>
                      </a:pPr>
                      <a:r>
                        <a:rPr lang="en-US" sz="900" dirty="0">
                          <a:effectLst/>
                        </a:rPr>
                        <a:t>8</a:t>
                      </a: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dirty="0">
                          <a:effectLst/>
                        </a:rPr>
                        <a:t> </a:t>
                      </a:r>
                      <a:endParaRPr lang="en-IN" sz="700" dirty="0">
                        <a:effectLst/>
                      </a:endParaRPr>
                    </a:p>
                    <a:p>
                      <a:pPr marR="114300" indent="228600" algn="ctr">
                        <a:lnSpc>
                          <a:spcPct val="115000"/>
                        </a:lnSpc>
                        <a:spcAft>
                          <a:spcPts val="0"/>
                        </a:spcAft>
                      </a:pPr>
                      <a:r>
                        <a:rPr lang="en-US" sz="900" dirty="0">
                          <a:effectLst/>
                        </a:rPr>
                        <a:t>-42</a:t>
                      </a:r>
                      <a:endParaRPr lang="en-IN" sz="700" dirty="0">
                        <a:effectLst/>
                        <a:latin typeface="Calibri" panose="020F0502020204030204" pitchFamily="34" charset="0"/>
                        <a:ea typeface="Calibri" panose="020F0502020204030204" pitchFamily="34" charset="0"/>
                        <a:cs typeface="Latha"/>
                      </a:endParaRPr>
                    </a:p>
                  </a:txBody>
                  <a:tcPr marL="44242" marR="44242" marT="0" marB="0"/>
                </a:tc>
              </a:tr>
              <a:tr h="529956">
                <a:tc vMerge="1">
                  <a:txBody>
                    <a:bodyPr/>
                    <a:lstStyle/>
                    <a:p>
                      <a:pPr marR="114300" indent="228600" algn="r">
                        <a:lnSpc>
                          <a:spcPct val="115000"/>
                        </a:lnSpc>
                        <a:spcAft>
                          <a:spcPts val="0"/>
                        </a:spcAft>
                      </a:pPr>
                      <a:endParaRPr lang="en-IN" sz="700" dirty="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90</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-18</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ctr">
                        <a:lnSpc>
                          <a:spcPct val="115000"/>
                        </a:lnSpc>
                        <a:spcAft>
                          <a:spcPts val="0"/>
                        </a:spcAft>
                      </a:pPr>
                      <a:r>
                        <a:rPr lang="en-US" sz="900">
                          <a:effectLst/>
                        </a:rPr>
                        <a:t> </a:t>
                      </a:r>
                      <a:endParaRPr lang="en-IN" sz="700">
                        <a:effectLst/>
                      </a:endParaRPr>
                    </a:p>
                    <a:p>
                      <a:pPr marR="114300" indent="228600" algn="ctr">
                        <a:lnSpc>
                          <a:spcPct val="115000"/>
                        </a:lnSpc>
                        <a:spcAft>
                          <a:spcPts val="0"/>
                        </a:spcAft>
                      </a:pPr>
                      <a:r>
                        <a:rPr lang="en-US" sz="900">
                          <a:effectLst/>
                        </a:rPr>
                        <a:t>6</a:t>
                      </a:r>
                      <a:endParaRPr lang="en-IN" sz="700">
                        <a:effectLst/>
                        <a:latin typeface="Calibri" panose="020F0502020204030204" pitchFamily="34" charset="0"/>
                        <a:ea typeface="Calibri" panose="020F0502020204030204" pitchFamily="34" charset="0"/>
                        <a:cs typeface="Latha"/>
                      </a:endParaRPr>
                    </a:p>
                  </a:txBody>
                  <a:tcPr marL="44242" marR="44242" marT="0" marB="0"/>
                </a:tc>
                <a:tc>
                  <a:txBody>
                    <a:bodyPr/>
                    <a:lstStyle/>
                    <a:p>
                      <a:pPr marR="114300" indent="228600" algn="l">
                        <a:lnSpc>
                          <a:spcPct val="115000"/>
                        </a:lnSpc>
                        <a:spcAft>
                          <a:spcPts val="0"/>
                        </a:spcAft>
                        <a:tabLst>
                          <a:tab pos="536575" algn="l"/>
                          <a:tab pos="649605" algn="ctr"/>
                        </a:tabLst>
                      </a:pPr>
                      <a:r>
                        <a:rPr lang="en-US" sz="900" dirty="0">
                          <a:effectLst/>
                        </a:rPr>
                        <a:t>	</a:t>
                      </a:r>
                      <a:endParaRPr lang="en-IN" sz="700" dirty="0">
                        <a:effectLst/>
                      </a:endParaRPr>
                    </a:p>
                    <a:p>
                      <a:pPr marR="114300" indent="228600" algn="l">
                        <a:lnSpc>
                          <a:spcPct val="115000"/>
                        </a:lnSpc>
                        <a:spcAft>
                          <a:spcPts val="0"/>
                        </a:spcAft>
                        <a:tabLst>
                          <a:tab pos="536575" algn="l"/>
                          <a:tab pos="649605" algn="ctr"/>
                        </a:tabLst>
                      </a:pPr>
                      <a:r>
                        <a:rPr lang="en-US" sz="900" dirty="0">
                          <a:effectLst/>
                        </a:rPr>
                        <a:t>	-84</a:t>
                      </a:r>
                      <a:endParaRPr lang="en-IN" sz="700" dirty="0">
                        <a:effectLst/>
                        <a:latin typeface="Calibri" panose="020F0502020204030204" pitchFamily="34" charset="0"/>
                        <a:ea typeface="Calibri" panose="020F0502020204030204" pitchFamily="34" charset="0"/>
                        <a:cs typeface="Latha"/>
                      </a:endParaRPr>
                    </a:p>
                  </a:txBody>
                  <a:tcPr marL="44242" marR="44242" marT="0" marB="0"/>
                </a:tc>
              </a:tr>
            </a:tbl>
          </a:graphicData>
        </a:graphic>
      </p:graphicFrame>
      <p:sp>
        <p:nvSpPr>
          <p:cNvPr id="3" name="TextBox 2"/>
          <p:cNvSpPr txBox="1"/>
          <p:nvPr/>
        </p:nvSpPr>
        <p:spPr>
          <a:xfrm>
            <a:off x="1104900" y="5791200"/>
            <a:ext cx="5562600" cy="369332"/>
          </a:xfrm>
          <a:prstGeom prst="rect">
            <a:avLst/>
          </a:prstGeom>
          <a:noFill/>
        </p:spPr>
        <p:txBody>
          <a:bodyPr wrap="square" rtlCol="0">
            <a:spAutoFit/>
          </a:bodyPr>
          <a:lstStyle/>
          <a:p>
            <a:pPr algn="ctr"/>
            <a:r>
              <a:rPr lang="en-IN" b="1" dirty="0" smtClean="0"/>
              <a:t>Calibration table for Gyro Sensor</a:t>
            </a:r>
            <a:endParaRPr lang="en-IN" b="1" dirty="0"/>
          </a:p>
        </p:txBody>
      </p:sp>
      <p:sp>
        <p:nvSpPr>
          <p:cNvPr id="4" name="Date Placeholder 3"/>
          <p:cNvSpPr>
            <a:spLocks noGrp="1"/>
          </p:cNvSpPr>
          <p:nvPr>
            <p:ph type="dt" sz="half" idx="10"/>
          </p:nvPr>
        </p:nvSpPr>
        <p:spPr/>
        <p:txBody>
          <a:bodyPr/>
          <a:lstStyle/>
          <a:p>
            <a:pPr>
              <a:defRPr/>
            </a:pPr>
            <a:fld id="{B621B53C-3178-46F1-8BBF-42B7E2053A69}"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8409A622-C389-4900-A78C-C91013447926}" type="slidenum">
              <a:rPr lang="en-US" altLang="en-US" smtClean="0"/>
              <a:pPr>
                <a:defRPr/>
              </a:pPr>
              <a:t>27</a:t>
            </a:fld>
            <a:endParaRPr lang="en-US" altLang="en-US"/>
          </a:p>
        </p:txBody>
      </p:sp>
    </p:spTree>
    <p:extLst>
      <p:ext uri="{BB962C8B-B14F-4D97-AF65-F5344CB8AC3E}">
        <p14:creationId xmlns:p14="http://schemas.microsoft.com/office/powerpoint/2010/main" val="632743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85800"/>
            <a:ext cx="4191000" cy="381000"/>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Keyboard and Mouse Control</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85800" y="202168"/>
            <a:ext cx="3200400" cy="400110"/>
          </a:xfrm>
          <a:prstGeom prst="rect">
            <a:avLst/>
          </a:prstGeom>
          <a:noFill/>
        </p:spPr>
        <p:txBody>
          <a:bodyPr wrap="square" rtlCol="0">
            <a:spAutoFit/>
          </a:bodyPr>
          <a:lstStyle/>
          <a:p>
            <a:r>
              <a:rPr lang="en-IN" sz="2000" dirty="0" smtClean="0">
                <a:solidFill>
                  <a:schemeClr val="accent1"/>
                </a:solidFill>
                <a:latin typeface="Times New Roman" panose="02020603050405020304" pitchFamily="18" charset="0"/>
                <a:cs typeface="Times New Roman" panose="02020603050405020304" pitchFamily="18" charset="0"/>
              </a:rPr>
              <a:t>ASCII value Substitution: </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762000" y="1219200"/>
            <a:ext cx="5867400" cy="5257800"/>
          </a:xfrm>
          <a:prstGeom prst="rect">
            <a:avLst/>
          </a:prstGeom>
          <a:noFill/>
        </p:spPr>
        <p:txBody>
          <a:bodyPr wrap="square" rtlCol="0">
            <a:spAutoFit/>
          </a:bodyPr>
          <a:lstStyle/>
          <a:p>
            <a:endParaRPr lang="en-IN"/>
          </a:p>
        </p:txBody>
      </p:sp>
      <p:sp>
        <p:nvSpPr>
          <p:cNvPr id="5" name="TextBox 4"/>
          <p:cNvSpPr txBox="1"/>
          <p:nvPr/>
        </p:nvSpPr>
        <p:spPr>
          <a:xfrm>
            <a:off x="762000" y="1154668"/>
            <a:ext cx="7391400" cy="4832092"/>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From </a:t>
            </a:r>
            <a:r>
              <a:rPr lang="en-IN" sz="1600" dirty="0" smtClean="0">
                <a:latin typeface="Times New Roman" panose="02020603050405020304" pitchFamily="18" charset="0"/>
                <a:cs typeface="Times New Roman" panose="02020603050405020304" pitchFamily="18" charset="0"/>
              </a:rPr>
              <a:t>the above values </a:t>
            </a:r>
            <a:r>
              <a:rPr lang="en-IN" sz="1600" dirty="0">
                <a:latin typeface="Times New Roman" panose="02020603050405020304" pitchFamily="18" charset="0"/>
                <a:cs typeface="Times New Roman" panose="02020603050405020304" pitchFamily="18" charset="0"/>
              </a:rPr>
              <a:t>of yaw, pitch and roll we can use these values in the ASCII </a:t>
            </a:r>
            <a:r>
              <a:rPr lang="en-IN" sz="1600" dirty="0" smtClean="0">
                <a:latin typeface="Times New Roman" panose="02020603050405020304" pitchFamily="18" charset="0"/>
                <a:cs typeface="Times New Roman" panose="02020603050405020304" pitchFamily="18" charset="0"/>
              </a:rPr>
              <a:t>substitution for </a:t>
            </a:r>
            <a:r>
              <a:rPr lang="en-IN" sz="1600" dirty="0">
                <a:latin typeface="Times New Roman" panose="02020603050405020304" pitchFamily="18" charset="0"/>
                <a:cs typeface="Times New Roman" panose="02020603050405020304" pitchFamily="18" charset="0"/>
              </a:rPr>
              <a:t>mouse control and keyboard control for the gesture based </a:t>
            </a:r>
            <a:r>
              <a:rPr lang="en-IN" sz="1600" dirty="0" smtClean="0">
                <a:latin typeface="Times New Roman" panose="02020603050405020304" pitchFamily="18" charset="0"/>
                <a:cs typeface="Times New Roman" panose="02020603050405020304" pitchFamily="18" charset="0"/>
              </a:rPr>
              <a:t>hand controller. Also we can get the values from the flex sensor Using these values in the conditional statement</a:t>
            </a:r>
            <a:r>
              <a:rPr lang="en-IN" sz="1600" dirty="0">
                <a:latin typeface="Times New Roman" panose="02020603050405020304" pitchFamily="18" charset="0"/>
                <a:cs typeface="Times New Roman" panose="02020603050405020304" pitchFamily="18" charset="0"/>
              </a:rPr>
              <a:t>, we can easily control the VR system using this below given program</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ALOGORITHM:</a:t>
            </a:r>
          </a:p>
          <a:p>
            <a:r>
              <a:rPr lang="en-IN" sz="1600" dirty="0" smtClean="0">
                <a:latin typeface="Times New Roman" panose="02020603050405020304" pitchFamily="18" charset="0"/>
                <a:cs typeface="Times New Roman" panose="02020603050405020304" pitchFamily="18" charset="0"/>
              </a:rPr>
              <a:t>STEP 1: the values taken from Gyro sensor is converted to degree by using </a:t>
            </a:r>
          </a:p>
          <a:p>
            <a:r>
              <a:rPr lang="en-IN" sz="1600" dirty="0" smtClean="0">
                <a:latin typeface="Times New Roman" panose="02020603050405020304" pitchFamily="18" charset="0"/>
                <a:cs typeface="Times New Roman" panose="02020603050405020304" pitchFamily="18" charset="0"/>
              </a:rPr>
              <a:t>a </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ypr</a:t>
            </a:r>
            <a:r>
              <a:rPr lang="en-IN" sz="1600" dirty="0">
                <a:latin typeface="Times New Roman" panose="02020603050405020304" pitchFamily="18" charset="0"/>
                <a:cs typeface="Times New Roman" panose="02020603050405020304" pitchFamily="18" charset="0"/>
              </a:rPr>
              <a:t>[1] * 180/M_PI</a:t>
            </a:r>
            <a:r>
              <a:rPr lang="en-IN" sz="1600" dirty="0" smtClean="0">
                <a:latin typeface="Times New Roman" panose="02020603050405020304" pitchFamily="18" charset="0"/>
                <a:cs typeface="Times New Roman" panose="02020603050405020304" pitchFamily="18" charset="0"/>
              </a:rPr>
              <a:t>;</a:t>
            </a:r>
          </a:p>
          <a:p>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STEP 2: Once the Value is converted the calibration table value and values from the flex senor is taken by the Arduino board and can be used for keyboard and mouse control by </a:t>
            </a:r>
            <a:r>
              <a:rPr lang="en-IN" sz="1600" dirty="0" err="1" smtClean="0">
                <a:latin typeface="Times New Roman" panose="02020603050405020304" pitchFamily="18" charset="0"/>
                <a:cs typeface="Times New Roman" panose="02020603050405020304" pitchFamily="18" charset="0"/>
              </a:rPr>
              <a:t>appling</a:t>
            </a:r>
            <a:r>
              <a:rPr lang="en-IN" sz="1600" dirty="0" smtClean="0">
                <a:latin typeface="Times New Roman" panose="02020603050405020304" pitchFamily="18" charset="0"/>
                <a:cs typeface="Times New Roman" panose="02020603050405020304" pitchFamily="18" charset="0"/>
              </a:rPr>
              <a:t> it in the conditional statement.</a:t>
            </a:r>
            <a:endParaRPr lang="en-IN" sz="1600" dirty="0">
              <a:latin typeface="Times New Roman" panose="02020603050405020304" pitchFamily="18" charset="0"/>
              <a:cs typeface="Times New Roman" panose="02020603050405020304" pitchFamily="18" charset="0"/>
            </a:endParaRPr>
          </a:p>
          <a:p>
            <a:pPr algn="ctr"/>
            <a:r>
              <a:rPr lang="en-IN" sz="1600" dirty="0" smtClean="0">
                <a:latin typeface="Times New Roman" panose="02020603050405020304" pitchFamily="18" charset="0"/>
                <a:cs typeface="Times New Roman" panose="02020603050405020304" pitchFamily="18" charset="0"/>
              </a:rPr>
              <a:t>if </a:t>
            </a:r>
            <a:r>
              <a:rPr lang="en-IN" sz="1600" dirty="0">
                <a:latin typeface="Times New Roman" panose="02020603050405020304" pitchFamily="18" charset="0"/>
                <a:cs typeface="Times New Roman" panose="02020603050405020304" pitchFamily="18" charset="0"/>
              </a:rPr>
              <a:t>(a&lt;-15)</a:t>
            </a:r>
          </a:p>
          <a:p>
            <a:pPr algn="ct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IN" sz="1400" dirty="0" smtClean="0">
                <a:latin typeface="Times New Roman" panose="02020603050405020304" pitchFamily="18" charset="0"/>
                <a:cs typeface="Times New Roman" panose="02020603050405020304" pitchFamily="18" charset="0"/>
              </a:rPr>
              <a:t>For Keyboard control two functions in Arduino are used which is </a:t>
            </a:r>
            <a:r>
              <a:rPr lang="en-IN" sz="1400" dirty="0" err="1" smtClean="0">
                <a:latin typeface="Times New Roman" panose="02020603050405020304" pitchFamily="18" charset="0"/>
                <a:cs typeface="Times New Roman" panose="02020603050405020304" pitchFamily="18" charset="0"/>
              </a:rPr>
              <a:t>Keyboard.press</a:t>
            </a:r>
            <a:r>
              <a:rPr lang="en-IN" sz="1400" dirty="0" smtClean="0">
                <a:latin typeface="Times New Roman" panose="02020603050405020304" pitchFamily="18" charset="0"/>
                <a:cs typeface="Times New Roman" panose="02020603050405020304" pitchFamily="18" charset="0"/>
              </a:rPr>
              <a:t>(); this function press as if it is pressed for real will release it only after the </a:t>
            </a:r>
            <a:r>
              <a:rPr lang="en-IN" sz="1400" dirty="0" err="1" smtClean="0">
                <a:latin typeface="Times New Roman" panose="02020603050405020304" pitchFamily="18" charset="0"/>
                <a:cs typeface="Times New Roman" panose="02020603050405020304" pitchFamily="18" charset="0"/>
              </a:rPr>
              <a:t>KeyboardreleaseAll</a:t>
            </a:r>
            <a:r>
              <a:rPr lang="en-IN" sz="1400" dirty="0" smtClean="0">
                <a:latin typeface="Times New Roman" panose="02020603050405020304" pitchFamily="18" charset="0"/>
                <a:cs typeface="Times New Roman" panose="02020603050405020304" pitchFamily="18" charset="0"/>
              </a:rPr>
              <a:t>();</a:t>
            </a:r>
          </a:p>
          <a:p>
            <a:pPr lvl="1"/>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Keyboard.write</a:t>
            </a:r>
            <a:r>
              <a:rPr lang="en-IN" sz="1400" dirty="0" smtClean="0">
                <a:latin typeface="Times New Roman" panose="02020603050405020304" pitchFamily="18" charset="0"/>
                <a:cs typeface="Times New Roman" panose="02020603050405020304" pitchFamily="18" charset="0"/>
              </a:rPr>
              <a:t>(); is only for one instance press.</a:t>
            </a:r>
          </a:p>
          <a:p>
            <a:pPr marL="742950" lvl="1" indent="-285750">
              <a:buFont typeface="Arial" panose="020B0604020202020204" pitchFamily="34" charset="0"/>
              <a:buChar char="•"/>
            </a:pPr>
            <a:r>
              <a:rPr lang="en-IN" sz="1400" dirty="0" smtClean="0">
                <a:latin typeface="Times New Roman" panose="02020603050405020304" pitchFamily="18" charset="0"/>
                <a:cs typeface="Times New Roman" panose="02020603050405020304" pitchFamily="18" charset="0"/>
              </a:rPr>
              <a:t>For mouse control main functions which is used is </a:t>
            </a:r>
            <a:r>
              <a:rPr lang="en-IN" sz="1400" dirty="0" err="1" smtClean="0">
                <a:latin typeface="Times New Roman" panose="02020603050405020304" pitchFamily="18" charset="0"/>
                <a:cs typeface="Times New Roman" panose="02020603050405020304" pitchFamily="18" charset="0"/>
              </a:rPr>
              <a:t>Mouse.Press</a:t>
            </a:r>
            <a:r>
              <a:rPr lang="en-IN" sz="1400" dirty="0" smtClean="0">
                <a:latin typeface="Times New Roman" panose="02020603050405020304" pitchFamily="18" charset="0"/>
                <a:cs typeface="Times New Roman" panose="02020603050405020304" pitchFamily="18" charset="0"/>
              </a:rPr>
              <a:t>(); to give mouse click effect and </a:t>
            </a:r>
            <a:r>
              <a:rPr lang="en-IN" sz="1400" dirty="0" err="1" smtClean="0">
                <a:latin typeface="Times New Roman" panose="02020603050405020304" pitchFamily="18" charset="0"/>
                <a:cs typeface="Times New Roman" panose="02020603050405020304" pitchFamily="18" charset="0"/>
              </a:rPr>
              <a:t>mouse.release</a:t>
            </a:r>
            <a:r>
              <a:rPr lang="en-IN" sz="1400" dirty="0" smtClean="0">
                <a:latin typeface="Times New Roman" panose="02020603050405020304" pitchFamily="18" charset="0"/>
                <a:cs typeface="Times New Roman" panose="02020603050405020304" pitchFamily="18" charset="0"/>
              </a:rPr>
              <a:t>(); to give the release button effect both right click and left click can be emulated.</a:t>
            </a:r>
            <a:endParaRPr lang="en-IN" sz="1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pPr>
              <a:defRPr/>
            </a:pPr>
            <a:fld id="{4A375ADA-E9E0-4582-9E7A-4C0E98BFAA13}" type="datetime1">
              <a:rPr lang="en-US" smtClean="0"/>
              <a:t>5/3/2016</a:t>
            </a:fld>
            <a:endParaRPr lang="en-US"/>
          </a:p>
        </p:txBody>
      </p:sp>
      <p:sp>
        <p:nvSpPr>
          <p:cNvPr id="7" name="Footer Placeholder 6"/>
          <p:cNvSpPr>
            <a:spLocks noGrp="1"/>
          </p:cNvSpPr>
          <p:nvPr>
            <p:ph type="ftr" sz="quarter" idx="11"/>
          </p:nvPr>
        </p:nvSpPr>
        <p:spPr/>
        <p:txBody>
          <a:bodyPr/>
          <a:lstStyle/>
          <a:p>
            <a:pPr>
              <a:defRPr/>
            </a:pPr>
            <a:r>
              <a:rPr lang="en-US" smtClean="0"/>
              <a:t>Gesture Based VR</a:t>
            </a:r>
            <a:endParaRPr lang="en-US"/>
          </a:p>
        </p:txBody>
      </p:sp>
      <p:sp>
        <p:nvSpPr>
          <p:cNvPr id="8" name="Slide Number Placeholder 7"/>
          <p:cNvSpPr>
            <a:spLocks noGrp="1"/>
          </p:cNvSpPr>
          <p:nvPr>
            <p:ph type="sldNum" sz="quarter" idx="12"/>
          </p:nvPr>
        </p:nvSpPr>
        <p:spPr/>
        <p:txBody>
          <a:bodyPr/>
          <a:lstStyle/>
          <a:p>
            <a:pPr>
              <a:defRPr/>
            </a:pPr>
            <a:fld id="{8409A622-C389-4900-A78C-C91013447926}" type="slidenum">
              <a:rPr lang="en-US" altLang="en-US" smtClean="0"/>
              <a:pPr>
                <a:defRPr/>
              </a:pPr>
              <a:t>28</a:t>
            </a:fld>
            <a:endParaRPr lang="en-US" altLang="en-US"/>
          </a:p>
        </p:txBody>
      </p:sp>
    </p:spTree>
    <p:extLst>
      <p:ext uri="{BB962C8B-B14F-4D97-AF65-F5344CB8AC3E}">
        <p14:creationId xmlns:p14="http://schemas.microsoft.com/office/powerpoint/2010/main" val="2466347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28575"/>
            <a:ext cx="7315200" cy="6432530"/>
          </a:xfrm>
          <a:prstGeom prst="rect">
            <a:avLst/>
          </a:prstGeom>
          <a:noFill/>
        </p:spPr>
        <p:txBody>
          <a:bodyPr wrap="square" rtlCol="0">
            <a:spAutoFit/>
          </a:bodyPr>
          <a:lstStyle/>
          <a:p>
            <a:r>
              <a:rPr lang="en-US" dirty="0"/>
              <a:t> </a:t>
            </a:r>
            <a:endParaRPr lang="en-US" dirty="0" smtClean="0"/>
          </a:p>
          <a:p>
            <a:r>
              <a:rPr lang="en-US" sz="1600" dirty="0" smtClean="0">
                <a:latin typeface="Times New Roman" panose="02020603050405020304" pitchFamily="18" charset="0"/>
                <a:cs typeface="Times New Roman" panose="02020603050405020304" pitchFamily="18" charset="0"/>
              </a:rPr>
              <a:t>STEP 4:for the moving the mouse pointer using the gyro sensor we are using the function </a:t>
            </a:r>
            <a:r>
              <a:rPr lang="en-US" sz="1600" dirty="0" err="1" smtClean="0">
                <a:latin typeface="Times New Roman" panose="02020603050405020304" pitchFamily="18" charset="0"/>
                <a:cs typeface="Times New Roman" panose="02020603050405020304" pitchFamily="18" charset="0"/>
              </a:rPr>
              <a:t>Mouse.move</a:t>
            </a:r>
            <a:r>
              <a:rPr lang="en-US" sz="1600" dirty="0" smtClean="0">
                <a:latin typeface="Times New Roman" panose="02020603050405020304" pitchFamily="18" charset="0"/>
                <a:cs typeface="Times New Roman" panose="02020603050405020304" pitchFamily="18" charset="0"/>
              </a:rPr>
              <a:t>(</a:t>
            </a:r>
            <a:r>
              <a:rPr lang="en-US" sz="1600" dirty="0" err="1" smtClean="0">
                <a:latin typeface="Times New Roman" panose="02020603050405020304" pitchFamily="18" charset="0"/>
                <a:cs typeface="Times New Roman" panose="02020603050405020304" pitchFamily="18" charset="0"/>
              </a:rPr>
              <a:t>x,y,z</a:t>
            </a:r>
            <a:r>
              <a:rPr lang="en-US" sz="1600" dirty="0" smtClean="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x</a:t>
            </a:r>
            <a:r>
              <a:rPr lang="en-US" sz="1600" dirty="0" smtClean="0">
                <a:latin typeface="Times New Roman" panose="02020603050405020304" pitchFamily="18" charset="0"/>
                <a:cs typeface="Times New Roman" panose="02020603050405020304" pitchFamily="18" charset="0"/>
              </a:rPr>
              <a:t> moves the mouse in x-axis</a:t>
            </a:r>
          </a:p>
          <a:p>
            <a:pPr marL="742950" lvl="1"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y moves the mouse in y –axis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z</a:t>
            </a:r>
            <a:r>
              <a:rPr lang="en-US" sz="1600" dirty="0" smtClean="0">
                <a:latin typeface="Times New Roman" panose="02020603050405020304" pitchFamily="18" charset="0"/>
                <a:cs typeface="Times New Roman" panose="02020603050405020304" pitchFamily="18" charset="0"/>
              </a:rPr>
              <a:t> makes the scroll </a:t>
            </a:r>
            <a:r>
              <a:rPr lang="en-US" sz="1600" dirty="0" err="1" smtClean="0">
                <a:latin typeface="Times New Roman" panose="02020603050405020304" pitchFamily="18" charset="0"/>
                <a:cs typeface="Times New Roman" panose="02020603050405020304" pitchFamily="18" charset="0"/>
              </a:rPr>
              <a:t>funition</a:t>
            </a:r>
            <a:r>
              <a:rPr lang="en-US" sz="1600" dirty="0" smtClean="0">
                <a:latin typeface="Times New Roman" panose="02020603050405020304" pitchFamily="18" charset="0"/>
                <a:cs typeface="Times New Roman" panose="02020603050405020304" pitchFamily="18" charset="0"/>
              </a:rPr>
              <a:t>.</a:t>
            </a:r>
          </a:p>
          <a:p>
            <a:pPr lvl="1"/>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To avoid the </a:t>
            </a:r>
            <a:r>
              <a:rPr lang="en-US" sz="1600" dirty="0" err="1" smtClean="0">
                <a:latin typeface="Times New Roman" panose="02020603050405020304" pitchFamily="18" charset="0"/>
                <a:cs typeface="Times New Roman" panose="02020603050405020304" pitchFamily="18" charset="0"/>
              </a:rPr>
              <a:t>unnesscesary</a:t>
            </a:r>
            <a:r>
              <a:rPr lang="en-US" sz="1600" dirty="0" smtClean="0">
                <a:latin typeface="Times New Roman" panose="02020603050405020304" pitchFamily="18" charset="0"/>
                <a:cs typeface="Times New Roman" panose="02020603050405020304" pitchFamily="18" charset="0"/>
              </a:rPr>
              <a:t> mouse movements using gyro </a:t>
            </a:r>
            <a:r>
              <a:rPr lang="en-US" sz="1600" dirty="0" err="1" smtClean="0">
                <a:latin typeface="Times New Roman" panose="02020603050405020304" pitchFamily="18" charset="0"/>
                <a:cs typeface="Times New Roman" panose="02020603050405020304" pitchFamily="18" charset="0"/>
              </a:rPr>
              <a:t>senors</a:t>
            </a:r>
            <a:r>
              <a:rPr lang="en-US" sz="1600" dirty="0" smtClean="0">
                <a:latin typeface="Times New Roman" panose="02020603050405020304" pitchFamily="18" charset="0"/>
                <a:cs typeface="Times New Roman" panose="02020603050405020304" pitchFamily="18" charset="0"/>
              </a:rPr>
              <a:t> we must take differential of the gyro values and only move the mouse when change in value is very high.</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The differential is done by taking values at different time period and compared.</a:t>
            </a:r>
          </a:p>
          <a:p>
            <a:r>
              <a:rPr lang="en-US" sz="1600"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a1 </a:t>
            </a:r>
            <a:r>
              <a:rPr lang="en-US" sz="1400" dirty="0">
                <a:latin typeface="Times New Roman" panose="02020603050405020304" pitchFamily="18" charset="0"/>
                <a:cs typeface="Times New Roman" panose="02020603050405020304" pitchFamily="18" charset="0"/>
              </a:rPr>
              <a:t>= time/1000;</a:t>
            </a:r>
            <a:endParaRPr lang="en-IN" sz="1400" b="1" dirty="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             time = </a:t>
            </a:r>
            <a:r>
              <a:rPr lang="en-US" sz="1400" dirty="0" err="1" smtClean="0">
                <a:latin typeface="Times New Roman" panose="02020603050405020304" pitchFamily="18" charset="0"/>
                <a:cs typeface="Times New Roman" panose="02020603050405020304" pitchFamily="18" charset="0"/>
              </a:rPr>
              <a:t>millis</a:t>
            </a:r>
            <a:r>
              <a:rPr lang="en-US" sz="1400" dirty="0" smtClean="0">
                <a:latin typeface="Times New Roman" panose="02020603050405020304" pitchFamily="18" charset="0"/>
                <a:cs typeface="Times New Roman" panose="02020603050405020304" pitchFamily="18" charset="0"/>
              </a:rPr>
              <a:t>();</a:t>
            </a:r>
            <a:endParaRPr lang="en-IN" sz="1400" b="1"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               if (a1%2!=0)</a:t>
            </a:r>
            <a:endParaRPr lang="en-IN" sz="1400" b="1"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            { x=c;</a:t>
            </a:r>
            <a:endParaRPr lang="en-IN" sz="1400" b="1"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t>
            </a:r>
            <a:endParaRPr lang="en-IN"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if (</a:t>
            </a:r>
            <a:r>
              <a:rPr lang="en-US" sz="1400" dirty="0" smtClean="0">
                <a:latin typeface="Times New Roman" panose="02020603050405020304" pitchFamily="18" charset="0"/>
                <a:cs typeface="Times New Roman" panose="02020603050405020304" pitchFamily="18" charset="0"/>
              </a:rPr>
              <a:t>a1%2==0)</a:t>
            </a:r>
            <a:endParaRPr lang="en-IN"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  y=c;</a:t>
            </a:r>
            <a:endParaRPr lang="en-IN"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endParaRPr lang="en-IN"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int</a:t>
            </a:r>
            <a:r>
              <a:rPr lang="en-US" sz="1400" dirty="0">
                <a:latin typeface="Times New Roman" panose="02020603050405020304" pitchFamily="18" charset="0"/>
                <a:cs typeface="Times New Roman" panose="02020603050405020304" pitchFamily="18" charset="0"/>
              </a:rPr>
              <a:t> z = x-y;</a:t>
            </a:r>
            <a:endParaRPr lang="en-IN"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if (z!=0||z1!=0)</a:t>
            </a:r>
            <a:endParaRPr lang="en-IN" sz="1400" b="1" dirty="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Mouse.move</a:t>
            </a:r>
            <a:r>
              <a:rPr lang="en-US" sz="1400" dirty="0" smtClean="0">
                <a:latin typeface="Times New Roman" panose="02020603050405020304" pitchFamily="18" charset="0"/>
                <a:cs typeface="Times New Roman" panose="02020603050405020304" pitchFamily="18" charset="0"/>
              </a:rPr>
              <a:t>(z,z1, 0);</a:t>
            </a:r>
            <a:endParaRPr lang="en-IN" sz="1400" b="1"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delay(50</a:t>
            </a:r>
            <a:r>
              <a:rPr lang="en-US" sz="1400" dirty="0" smtClean="0">
                <a:latin typeface="Times New Roman" panose="02020603050405020304" pitchFamily="18" charset="0"/>
                <a:cs typeface="Times New Roman" panose="02020603050405020304" pitchFamily="18" charset="0"/>
              </a:rPr>
              <a:t>);}</a:t>
            </a:r>
          </a:p>
          <a:p>
            <a:r>
              <a:rPr lang="en-US" sz="1600" dirty="0" smtClean="0">
                <a:latin typeface="Times New Roman" panose="02020603050405020304" pitchFamily="18" charset="0"/>
                <a:cs typeface="Times New Roman" panose="02020603050405020304" pitchFamily="18" charset="0"/>
              </a:rPr>
              <a:t>STEP 5: for Controlling the hand control ON/OFF a button is placed in the gloves with hand controller can be turned on/off</a:t>
            </a:r>
            <a:endParaRPr lang="en-IN" sz="16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pPr>
              <a:defRPr/>
            </a:pPr>
            <a:fld id="{E35482AF-7423-476F-8600-B959733C4C33}"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8409A622-C389-4900-A78C-C91013447926}" type="slidenum">
              <a:rPr lang="en-US" altLang="en-US" smtClean="0"/>
              <a:pPr>
                <a:defRPr/>
              </a:pPr>
              <a:t>29</a:t>
            </a:fld>
            <a:endParaRPr lang="en-US" altLang="en-US"/>
          </a:p>
        </p:txBody>
      </p:sp>
    </p:spTree>
    <p:extLst>
      <p:ext uri="{BB962C8B-B14F-4D97-AF65-F5344CB8AC3E}">
        <p14:creationId xmlns:p14="http://schemas.microsoft.com/office/powerpoint/2010/main" val="1479118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81000" y="228600"/>
            <a:ext cx="8229600" cy="1143000"/>
          </a:xfrm>
        </p:spPr>
        <p:txBody>
          <a:bodyPr/>
          <a:lstStyle/>
          <a:p>
            <a:pPr eaLnBrk="1" fontAlgn="auto" hangingPunct="1">
              <a:spcAft>
                <a:spcPts val="0"/>
              </a:spcAft>
              <a:defRPr/>
            </a:pPr>
            <a:r>
              <a:rPr lang="en-US" sz="4800" b="1" dirty="0" smtClean="0">
                <a:latin typeface="Times New Roman" pitchFamily="18" charset="0"/>
                <a:cs typeface="Times New Roman" pitchFamily="18" charset="0"/>
              </a:rPr>
              <a:t>Introduction:</a:t>
            </a:r>
          </a:p>
        </p:txBody>
      </p:sp>
      <p:sp>
        <p:nvSpPr>
          <p:cNvPr id="3" name="Content Placeholder 2"/>
          <p:cNvSpPr>
            <a:spLocks noGrp="1"/>
          </p:cNvSpPr>
          <p:nvPr>
            <p:ph idx="1"/>
          </p:nvPr>
        </p:nvSpPr>
        <p:spPr>
          <a:xfrm>
            <a:off x="457200" y="1752600"/>
            <a:ext cx="7239000" cy="4288763"/>
          </a:xfrm>
        </p:spPr>
        <p:txBody>
          <a:bodyPr>
            <a:normAutofit fontScale="92500" lnSpcReduction="10000"/>
          </a:bodyPr>
          <a:lstStyle/>
          <a:p>
            <a:pPr marL="274320" indent="-274320" eaLnBrk="1" fontAlgn="auto" hangingPunct="1">
              <a:spcAft>
                <a:spcPts val="0"/>
              </a:spcAft>
              <a:buFont typeface="Wingdings"/>
              <a:buChar char=""/>
              <a:defRPr/>
            </a:pPr>
            <a:r>
              <a:rPr lang="en-US" dirty="0" smtClean="0">
                <a:latin typeface="Times New Roman" pitchFamily="18" charset="0"/>
                <a:cs typeface="Times New Roman" pitchFamily="18" charset="0"/>
              </a:rPr>
              <a:t>Virtual reality (VR) is process of completely knocking off user from the real environment and immerses them in a computer generated virtual environment.</a:t>
            </a:r>
          </a:p>
          <a:p>
            <a:pPr marL="274320" indent="-274320" eaLnBrk="1" fontAlgn="auto" hangingPunct="1">
              <a:spcAft>
                <a:spcPts val="0"/>
              </a:spcAft>
              <a:buFont typeface="Wingdings"/>
              <a:buChar char=""/>
              <a:defRPr/>
            </a:pPr>
            <a:r>
              <a:rPr lang="en-US" dirty="0" smtClean="0">
                <a:latin typeface="Times New Roman" pitchFamily="18" charset="0"/>
                <a:cs typeface="Times New Roman" pitchFamily="18" charset="0"/>
              </a:rPr>
              <a:t>It gives the user strong feeling of being present in that environment.</a:t>
            </a:r>
          </a:p>
          <a:p>
            <a:pPr marL="274320" indent="-274320" eaLnBrk="1" fontAlgn="auto" hangingPunct="1">
              <a:spcAft>
                <a:spcPts val="0"/>
              </a:spcAft>
              <a:buFont typeface="Wingdings"/>
              <a:buChar char=""/>
              <a:defRPr/>
            </a:pPr>
            <a:r>
              <a:rPr lang="en-US" dirty="0" smtClean="0">
                <a:latin typeface="Times New Roman" pitchFamily="18" charset="0"/>
                <a:cs typeface="Times New Roman" pitchFamily="18" charset="0"/>
              </a:rPr>
              <a:t> Virtual Reality is not new to us , It has been a dream for us for many years </a:t>
            </a:r>
          </a:p>
          <a:p>
            <a:pPr marL="274320" indent="-274320" eaLnBrk="1" fontAlgn="auto" hangingPunct="1">
              <a:spcAft>
                <a:spcPts val="0"/>
              </a:spcAft>
              <a:buFont typeface="Wingdings"/>
              <a:buChar char=""/>
              <a:defRPr/>
            </a:pPr>
            <a:r>
              <a:rPr lang="en-US" dirty="0" smtClean="0">
                <a:latin typeface="Times New Roman" pitchFamily="18" charset="0"/>
                <a:cs typeface="Times New Roman" pitchFamily="18" charset="0"/>
              </a:rPr>
              <a:t>Different scientist had different approach to virtual reality starting from Canaletto painting 250 years ago then to Thomas Alva Edison invention of camera in 1890 </a:t>
            </a:r>
            <a:r>
              <a:rPr lang="en-US" dirty="0">
                <a:latin typeface="Times New Roman" pitchFamily="18" charset="0"/>
                <a:cs typeface="Times New Roman" pitchFamily="18" charset="0"/>
              </a:rPr>
              <a:t>to  Morton </a:t>
            </a:r>
            <a:r>
              <a:rPr lang="en-US" dirty="0" err="1" smtClean="0">
                <a:latin typeface="Times New Roman" pitchFamily="18" charset="0"/>
                <a:cs typeface="Times New Roman" pitchFamily="18" charset="0"/>
              </a:rPr>
              <a:t>Heilig</a:t>
            </a:r>
            <a:r>
              <a:rPr lang="en-US" dirty="0" smtClean="0">
                <a:latin typeface="Times New Roman" pitchFamily="18" charset="0"/>
                <a:cs typeface="Times New Roman" pitchFamily="18" charset="0"/>
              </a:rPr>
              <a:t> first head mounted 3-D display which gives artificial sensory experience which is called as </a:t>
            </a:r>
            <a:r>
              <a:rPr lang="en-US" dirty="0" err="1" smtClean="0">
                <a:latin typeface="Times New Roman" pitchFamily="18" charset="0"/>
                <a:cs typeface="Times New Roman" pitchFamily="18" charset="0"/>
              </a:rPr>
              <a:t>Sensoram</a:t>
            </a:r>
            <a:r>
              <a:rPr lang="en-US" dirty="0" smtClean="0">
                <a:latin typeface="Times New Roman" pitchFamily="18" charset="0"/>
                <a:cs typeface="Times New Roman" pitchFamily="18" charset="0"/>
              </a:rPr>
              <a:t>.</a:t>
            </a:r>
          </a:p>
          <a:p>
            <a:pPr marL="274320" indent="-274320" eaLnBrk="1" fontAlgn="auto" hangingPunct="1">
              <a:spcAft>
                <a:spcPts val="0"/>
              </a:spcAft>
              <a:buFont typeface="Wingdings"/>
              <a:buChar char=""/>
              <a:defRPr/>
            </a:pPr>
            <a:r>
              <a:rPr lang="en-US" dirty="0" smtClean="0">
                <a:latin typeface="Times New Roman" pitchFamily="18" charset="0"/>
                <a:cs typeface="Times New Roman" pitchFamily="18" charset="0"/>
              </a:rPr>
              <a:t>Now Oculus Rift developed a compact head mount VR head set which uses computer – graphics based system to provide 3-D interactive environment to the user </a:t>
            </a:r>
          </a:p>
          <a:p>
            <a:pPr marL="274320" indent="-274320" eaLnBrk="1" fontAlgn="auto" hangingPunct="1">
              <a:spcAft>
                <a:spcPts val="0"/>
              </a:spcAft>
              <a:buFont typeface="Wingdings"/>
              <a:buChar char=""/>
              <a:defRPr/>
            </a:pPr>
            <a:r>
              <a:rPr lang="en-US" dirty="0" smtClean="0">
                <a:latin typeface="Times New Roman" pitchFamily="18" charset="0"/>
                <a:cs typeface="Times New Roman" pitchFamily="18" charset="0"/>
              </a:rPr>
              <a:t>Virtual reality has a wide range of applications not only gaming and movies it can be used for educational , tourism , engineering and training for driving and shooting etc.</a:t>
            </a:r>
          </a:p>
        </p:txBody>
      </p:sp>
      <p:pic>
        <p:nvPicPr>
          <p:cNvPr id="1229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562" y="3429000"/>
            <a:ext cx="1595438"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9075"/>
            <a:ext cx="18684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fld id="{6BE3F19F-5745-47F7-929E-6F8AF0336E95}"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E71D7A41-56C8-410A-89F7-902DF9FAB046}" type="slidenum">
              <a:rPr lang="en-US" altLang="en-US" smtClean="0"/>
              <a:pPr>
                <a:defRPr/>
              </a:pPr>
              <a:t>3</a:t>
            </a:fld>
            <a:endParaRPr lang="en-US"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28600"/>
            <a:ext cx="3962400" cy="523220"/>
          </a:xfrm>
          <a:prstGeom prst="rect">
            <a:avLst/>
          </a:prstGeom>
          <a:noFill/>
        </p:spPr>
        <p:txBody>
          <a:bodyPr wrap="square" rtlCol="0">
            <a:spAutoFit/>
          </a:bodyPr>
          <a:lstStyle/>
          <a:p>
            <a:r>
              <a:rPr lang="en-IN" sz="2800" dirty="0" smtClean="0">
                <a:solidFill>
                  <a:schemeClr val="accent1"/>
                </a:solidFill>
                <a:latin typeface="Times New Roman" panose="02020603050405020304" pitchFamily="18" charset="0"/>
                <a:cs typeface="Times New Roman" panose="02020603050405020304" pitchFamily="18" charset="0"/>
              </a:rPr>
              <a:t>RESULT</a:t>
            </a:r>
            <a:endParaRPr lang="en-IN" sz="2800" dirty="0">
              <a:solidFill>
                <a:schemeClr val="accent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57200" y="990600"/>
            <a:ext cx="6858000" cy="181588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Virtual reality system is designed and number of applications has been successfully executed with it. </a:t>
            </a:r>
            <a:r>
              <a:rPr lang="en-US" sz="1600" dirty="0" smtClean="0">
                <a:latin typeface="Times New Roman" panose="02020603050405020304" pitchFamily="18" charset="0"/>
                <a:cs typeface="Times New Roman" panose="02020603050405020304" pitchFamily="18" charset="0"/>
              </a:rPr>
              <a:t>By </a:t>
            </a:r>
            <a:r>
              <a:rPr lang="en-US" sz="1600" dirty="0">
                <a:latin typeface="Times New Roman" panose="02020603050405020304" pitchFamily="18" charset="0"/>
                <a:cs typeface="Times New Roman" panose="02020603050405020304" pitchFamily="18" charset="0"/>
              </a:rPr>
              <a:t>using the above system we were able to create the virtual environment and give a feeling of being visually present in that environment to the users.</a:t>
            </a:r>
            <a:endParaRPr lang="en-IN"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We have used ‘tridef3D’ in Non VR software to convert them to side by side format so that it can be viewed in the virtual reality.</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9" name="Picture 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8882" y="2806482"/>
            <a:ext cx="285698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876300" y="2776019"/>
            <a:ext cx="2819400" cy="1805164"/>
          </a:xfrm>
          <a:prstGeom prst="rect">
            <a:avLst/>
          </a:prstGeom>
        </p:spPr>
      </p:pic>
      <p:sp>
        <p:nvSpPr>
          <p:cNvPr id="8" name="TextBox 7"/>
          <p:cNvSpPr txBox="1"/>
          <p:nvPr/>
        </p:nvSpPr>
        <p:spPr>
          <a:xfrm>
            <a:off x="705107" y="5410200"/>
            <a:ext cx="6362185"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We Converted the Google earth which is non VR software. This can be used by for Tourisms and even for students when studying about a place. Our project gives the feeling to user for being present in that place </a:t>
            </a:r>
            <a:r>
              <a:rPr lang="en-US" sz="1600" dirty="0" smtClean="0">
                <a:latin typeface="Times New Roman" panose="02020603050405020304" pitchFamily="18" charset="0"/>
                <a:cs typeface="Times New Roman" panose="02020603050405020304" pitchFamily="18" charset="0"/>
              </a:rPr>
              <a:t>itself</a:t>
            </a:r>
            <a:endParaRPr lang="en-IN" sz="1600" dirty="0">
              <a:latin typeface="Times New Roman" panose="02020603050405020304" pitchFamily="18" charset="0"/>
              <a:cs typeface="Times New Roman" panose="02020603050405020304" pitchFamily="18" charset="0"/>
            </a:endParaRPr>
          </a:p>
        </p:txBody>
      </p:sp>
      <p:sp>
        <p:nvSpPr>
          <p:cNvPr id="11" name="Rectangle 10"/>
          <p:cNvSpPr/>
          <p:nvPr/>
        </p:nvSpPr>
        <p:spPr>
          <a:xfrm>
            <a:off x="4648200" y="4695610"/>
            <a:ext cx="1828800" cy="600164"/>
          </a:xfrm>
          <a:prstGeom prst="rect">
            <a:avLst/>
          </a:prstGeom>
        </p:spPr>
        <p:txBody>
          <a:bodyPr wrap="square">
            <a:spAutoFit/>
          </a:bodyPr>
          <a:lstStyle/>
          <a:p>
            <a:r>
              <a:rPr lang="en-US" sz="1100" dirty="0" smtClean="0">
                <a:latin typeface="Times New Roman" panose="02020603050405020304" pitchFamily="18" charset="0"/>
                <a:ea typeface="Calibri" panose="020F0502020204030204" pitchFamily="34" charset="0"/>
              </a:rPr>
              <a:t>Google </a:t>
            </a:r>
            <a:r>
              <a:rPr lang="en-US" sz="1100" dirty="0">
                <a:latin typeface="Times New Roman" panose="02020603050405020304" pitchFamily="18" charset="0"/>
                <a:ea typeface="Calibri" panose="020F0502020204030204" pitchFamily="34" charset="0"/>
              </a:rPr>
              <a:t>Earth is  being displayed in the 1080p TFT display</a:t>
            </a:r>
            <a:r>
              <a:rPr lang="en-US" sz="1100" dirty="0">
                <a:ea typeface="Calibri" panose="020F0502020204030204" pitchFamily="34" charset="0"/>
                <a:cs typeface="Latha"/>
              </a:rPr>
              <a:t> </a:t>
            </a:r>
            <a:endParaRPr lang="en-IN" sz="1100" dirty="0"/>
          </a:p>
        </p:txBody>
      </p:sp>
      <p:sp>
        <p:nvSpPr>
          <p:cNvPr id="12" name="Rectangle 11"/>
          <p:cNvSpPr/>
          <p:nvPr/>
        </p:nvSpPr>
        <p:spPr>
          <a:xfrm>
            <a:off x="1371600" y="4660747"/>
            <a:ext cx="1828800" cy="600164"/>
          </a:xfrm>
          <a:prstGeom prst="rect">
            <a:avLst/>
          </a:prstGeom>
        </p:spPr>
        <p:txBody>
          <a:bodyPr wrap="square">
            <a:spAutoFit/>
          </a:bodyPr>
          <a:lstStyle/>
          <a:p>
            <a:r>
              <a:rPr lang="en-US" sz="1100" dirty="0" smtClean="0">
                <a:latin typeface="Times New Roman" panose="02020603050405020304" pitchFamily="18" charset="0"/>
                <a:ea typeface="Calibri" panose="020F0502020204030204" pitchFamily="34" charset="0"/>
              </a:rPr>
              <a:t>Google </a:t>
            </a:r>
            <a:r>
              <a:rPr lang="en-US" sz="1100" dirty="0">
                <a:latin typeface="Times New Roman" panose="02020603050405020304" pitchFamily="18" charset="0"/>
                <a:ea typeface="Calibri" panose="020F0502020204030204" pitchFamily="34" charset="0"/>
              </a:rPr>
              <a:t>Earth is  being displayed in the 1080p TFT display</a:t>
            </a:r>
            <a:r>
              <a:rPr lang="en-US" sz="1100" dirty="0">
                <a:ea typeface="Calibri" panose="020F0502020204030204" pitchFamily="34" charset="0"/>
                <a:cs typeface="Latha"/>
              </a:rPr>
              <a:t> </a:t>
            </a:r>
            <a:endParaRPr lang="en-IN" sz="1100" dirty="0"/>
          </a:p>
        </p:txBody>
      </p:sp>
      <p:sp>
        <p:nvSpPr>
          <p:cNvPr id="2" name="Date Placeholder 1"/>
          <p:cNvSpPr>
            <a:spLocks noGrp="1"/>
          </p:cNvSpPr>
          <p:nvPr>
            <p:ph type="dt" sz="half" idx="10"/>
          </p:nvPr>
        </p:nvSpPr>
        <p:spPr/>
        <p:txBody>
          <a:bodyPr/>
          <a:lstStyle/>
          <a:p>
            <a:pPr>
              <a:defRPr/>
            </a:pPr>
            <a:fld id="{88239F52-2EA7-4C9B-B405-3970EE5947D3}"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8409A622-C389-4900-A78C-C91013447926}" type="slidenum">
              <a:rPr lang="en-US" altLang="en-US" smtClean="0"/>
              <a:pPr>
                <a:defRPr/>
              </a:pPr>
              <a:t>30</a:t>
            </a:fld>
            <a:endParaRPr lang="en-US" altLang="en-US"/>
          </a:p>
        </p:txBody>
      </p:sp>
    </p:spTree>
    <p:extLst>
      <p:ext uri="{BB962C8B-B14F-4D97-AF65-F5344CB8AC3E}">
        <p14:creationId xmlns:p14="http://schemas.microsoft.com/office/powerpoint/2010/main" val="22106866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4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08588"/>
            <a:ext cx="3261876" cy="18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 y="1415351"/>
            <a:ext cx="3330039"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415351"/>
            <a:ext cx="3319754" cy="212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90575" y="152400"/>
            <a:ext cx="6553200"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lumion</a:t>
            </a:r>
            <a:r>
              <a:rPr lang="en-US" sz="1600" dirty="0">
                <a:latin typeface="Times New Roman" panose="02020603050405020304" pitchFamily="18" charset="0"/>
                <a:cs typeface="Times New Roman" panose="02020603050405020304" pitchFamily="18" charset="0"/>
              </a:rPr>
              <a:t> is a software which is by both civil engineers and real estate agents to convert CAD model plan for the house can be converted in to complete 3d model so now in people can see their house virtual reality just with a plan for that house. This will be very </a:t>
            </a:r>
            <a:r>
              <a:rPr lang="en-US" sz="1600" dirty="0" err="1">
                <a:latin typeface="Times New Roman" panose="02020603050405020304" pitchFamily="18" charset="0"/>
                <a:cs typeface="Times New Roman" panose="02020603050405020304" pitchFamily="18" charset="0"/>
              </a:rPr>
              <a:t>usefull</a:t>
            </a:r>
            <a:r>
              <a:rPr lang="en-US" sz="1600" dirty="0">
                <a:latin typeface="Times New Roman" panose="02020603050405020304" pitchFamily="18" charset="0"/>
                <a:cs typeface="Times New Roman" panose="02020603050405020304" pitchFamily="18" charset="0"/>
              </a:rPr>
              <a:t> for civil engineers and interior designers to view their </a:t>
            </a:r>
            <a:r>
              <a:rPr lang="en-US" sz="1600" dirty="0" smtClean="0">
                <a:latin typeface="Times New Roman" panose="02020603050405020304" pitchFamily="18" charset="0"/>
                <a:cs typeface="Times New Roman" panose="02020603050405020304" pitchFamily="18" charset="0"/>
              </a:rPr>
              <a:t>design</a:t>
            </a:r>
            <a:endParaRPr lang="en-IN" sz="1600" dirty="0">
              <a:latin typeface="Times New Roman" panose="02020603050405020304" pitchFamily="18" charset="0"/>
              <a:cs typeface="Times New Roman" panose="02020603050405020304" pitchFamily="18" charset="0"/>
            </a:endParaRPr>
          </a:p>
        </p:txBody>
      </p:sp>
      <p:pic>
        <p:nvPicPr>
          <p:cNvPr id="10245"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2572" y="2747757"/>
            <a:ext cx="3356138" cy="188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23900" y="5326204"/>
            <a:ext cx="7086600"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We have also converted the traditional Non-VR shooting games to complete 3-d virtual reality which gives the user entertainment and it also can be used in gun shooting training given to individuals </a:t>
            </a:r>
            <a:endParaRPr lang="en-IN" sz="16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080D7FBD-7D12-4380-B9E4-6DB2344EB4D1}" type="datetime1">
              <a:rPr lang="en-US" smtClean="0"/>
              <a:t>5/3/2016</a:t>
            </a:fld>
            <a:endParaRPr lang="en-US"/>
          </a:p>
        </p:txBody>
      </p:sp>
      <p:sp>
        <p:nvSpPr>
          <p:cNvPr id="5" name="Footer Placeholder 4"/>
          <p:cNvSpPr>
            <a:spLocks noGrp="1"/>
          </p:cNvSpPr>
          <p:nvPr>
            <p:ph type="ftr" sz="quarter" idx="11"/>
          </p:nvPr>
        </p:nvSpPr>
        <p:spPr/>
        <p:txBody>
          <a:bodyPr/>
          <a:lstStyle/>
          <a:p>
            <a:pPr>
              <a:defRPr/>
            </a:pPr>
            <a:r>
              <a:rPr lang="en-US" smtClean="0"/>
              <a:t>Gesture Based VR</a:t>
            </a:r>
            <a:endParaRPr lang="en-US"/>
          </a:p>
        </p:txBody>
      </p:sp>
      <p:sp>
        <p:nvSpPr>
          <p:cNvPr id="6" name="Slide Number Placeholder 5"/>
          <p:cNvSpPr>
            <a:spLocks noGrp="1"/>
          </p:cNvSpPr>
          <p:nvPr>
            <p:ph type="sldNum" sz="quarter" idx="12"/>
          </p:nvPr>
        </p:nvSpPr>
        <p:spPr/>
        <p:txBody>
          <a:bodyPr/>
          <a:lstStyle/>
          <a:p>
            <a:pPr>
              <a:defRPr/>
            </a:pPr>
            <a:fld id="{8409A622-C389-4900-A78C-C91013447926}" type="slidenum">
              <a:rPr lang="en-US" altLang="en-US" smtClean="0"/>
              <a:pPr>
                <a:defRPr/>
              </a:pPr>
              <a:t>31</a:t>
            </a:fld>
            <a:endParaRPr lang="en-US" altLang="en-US"/>
          </a:p>
        </p:txBody>
      </p:sp>
    </p:spTree>
    <p:extLst>
      <p:ext uri="{BB962C8B-B14F-4D97-AF65-F5344CB8AC3E}">
        <p14:creationId xmlns:p14="http://schemas.microsoft.com/office/powerpoint/2010/main" val="2054191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52400"/>
            <a:ext cx="7010400" cy="5878532"/>
          </a:xfrm>
          <a:prstGeom prst="rect">
            <a:avLst/>
          </a:prstGeom>
          <a:noFill/>
        </p:spPr>
        <p:txBody>
          <a:bodyPr wrap="square" rtlCol="0">
            <a:spAutoFit/>
          </a:bodyPr>
          <a:lstStyle/>
          <a:p>
            <a:r>
              <a:rPr lang="en-IN" sz="2800" b="1" dirty="0" smtClean="0">
                <a:solidFill>
                  <a:schemeClr val="accent1"/>
                </a:solidFill>
                <a:latin typeface="Times New Roman" panose="02020603050405020304" pitchFamily="18" charset="0"/>
                <a:cs typeface="Times New Roman" panose="02020603050405020304" pitchFamily="18" charset="0"/>
              </a:rPr>
              <a:t>REFERENCE</a:t>
            </a:r>
          </a:p>
          <a:p>
            <a:endParaRPr lang="en-IN" sz="2800" dirty="0">
              <a:solidFill>
                <a:schemeClr val="accent1"/>
              </a:solidFill>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err="1" smtClean="0">
                <a:latin typeface="Times New Roman" panose="02020603050405020304" pitchFamily="18" charset="0"/>
                <a:cs typeface="Times New Roman" panose="02020603050405020304" pitchFamily="18" charset="0"/>
              </a:rPr>
              <a:t>RiftSteven</a:t>
            </a:r>
            <a:r>
              <a:rPr lang="en-US" sz="1600" dirty="0" smtClean="0">
                <a:latin typeface="Times New Roman" panose="02020603050405020304" pitchFamily="18" charset="0"/>
                <a:cs typeface="Times New Roman" panose="02020603050405020304" pitchFamily="18" charset="0"/>
              </a:rPr>
              <a:t> and M. </a:t>
            </a:r>
            <a:r>
              <a:rPr lang="en-US" sz="1600" dirty="0" err="1" smtClean="0">
                <a:latin typeface="Times New Roman" panose="02020603050405020304" pitchFamily="18" charset="0"/>
                <a:cs typeface="Times New Roman" panose="02020603050405020304" pitchFamily="18" charset="0"/>
              </a:rPr>
              <a:t>LaValle</a:t>
            </a:r>
            <a:r>
              <a:rPr lang="en-US" sz="1600" dirty="0" smtClean="0">
                <a:latin typeface="Times New Roman" panose="02020603050405020304" pitchFamily="18" charset="0"/>
                <a:cs typeface="Times New Roman" panose="02020603050405020304" pitchFamily="18" charset="0"/>
              </a:rPr>
              <a:t>  and Anna </a:t>
            </a:r>
            <a:r>
              <a:rPr lang="en-US" sz="1600" dirty="0" err="1" smtClean="0">
                <a:latin typeface="Times New Roman" panose="02020603050405020304" pitchFamily="18" charset="0"/>
                <a:cs typeface="Times New Roman" panose="02020603050405020304" pitchFamily="18" charset="0"/>
              </a:rPr>
              <a:t>Yershova</a:t>
            </a:r>
            <a:r>
              <a:rPr lang="en-US" sz="1600" dirty="0" smtClean="0">
                <a:latin typeface="Times New Roman" panose="02020603050405020304" pitchFamily="18" charset="0"/>
                <a:cs typeface="Times New Roman" panose="02020603050405020304" pitchFamily="18" charset="0"/>
              </a:rPr>
              <a:t> and Max </a:t>
            </a:r>
            <a:r>
              <a:rPr lang="en-US" sz="1600" dirty="0" err="1" smtClean="0">
                <a:latin typeface="Times New Roman" panose="02020603050405020304" pitchFamily="18" charset="0"/>
                <a:cs typeface="Times New Roman" panose="02020603050405020304" pitchFamily="18" charset="0"/>
              </a:rPr>
              <a:t>Katsev</a:t>
            </a:r>
            <a:r>
              <a:rPr lang="en-US" sz="1600" dirty="0" smtClean="0">
                <a:latin typeface="Times New Roman" panose="02020603050405020304" pitchFamily="18" charset="0"/>
                <a:cs typeface="Times New Roman" panose="02020603050405020304" pitchFamily="18" charset="0"/>
              </a:rPr>
              <a:t> and Michael </a:t>
            </a:r>
            <a:r>
              <a:rPr lang="en-US" sz="1600" dirty="0" err="1" smtClean="0">
                <a:latin typeface="Times New Roman" panose="02020603050405020304" pitchFamily="18" charset="0"/>
                <a:cs typeface="Times New Roman" panose="02020603050405020304" pitchFamily="18" charset="0"/>
              </a:rPr>
              <a:t>Antonov</a:t>
            </a:r>
            <a:r>
              <a:rPr lang="en-US" sz="1600" dirty="0" smtClean="0">
                <a:latin typeface="Times New Roman" panose="02020603050405020304" pitchFamily="18" charset="0"/>
                <a:cs typeface="Times New Roman" panose="02020603050405020304" pitchFamily="18" charset="0"/>
              </a:rPr>
              <a:t>, Head Tracking for the Oculus,2014 IEEE International Conference on Robotics &amp; Automation (ICRA),Hong Kong Convention and Exhibition Center, May 31 - June 7, 2014</a:t>
            </a:r>
            <a:endParaRPr lang="en-IN" sz="1600"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S. A. </a:t>
            </a:r>
            <a:r>
              <a:rPr lang="en-US" sz="1600" dirty="0" err="1" smtClean="0">
                <a:latin typeface="Times New Roman" panose="02020603050405020304" pitchFamily="18" charset="0"/>
                <a:cs typeface="Times New Roman" panose="02020603050405020304" pitchFamily="18" charset="0"/>
              </a:rPr>
              <a:t>Zekavat</a:t>
            </a:r>
            <a:r>
              <a:rPr lang="en-US" sz="1600" dirty="0" smtClean="0">
                <a:latin typeface="Times New Roman" panose="02020603050405020304" pitchFamily="18" charset="0"/>
                <a:cs typeface="Times New Roman" panose="02020603050405020304" pitchFamily="18" charset="0"/>
              </a:rPr>
              <a:t> and R. M. </a:t>
            </a:r>
            <a:r>
              <a:rPr lang="en-US" sz="1600" dirty="0" err="1" smtClean="0">
                <a:latin typeface="Times New Roman" panose="02020603050405020304" pitchFamily="18" charset="0"/>
                <a:cs typeface="Times New Roman" panose="02020603050405020304" pitchFamily="18" charset="0"/>
              </a:rPr>
              <a:t>Buehrer</a:t>
            </a:r>
            <a:r>
              <a:rPr lang="en-US" sz="1600" dirty="0" smtClean="0">
                <a:latin typeface="Times New Roman" panose="02020603050405020304" pitchFamily="18" charset="0"/>
                <a:cs typeface="Times New Roman" panose="02020603050405020304" pitchFamily="18" charset="0"/>
              </a:rPr>
              <a:t>, Handbook of Position Location. IEEE Press and Wiley, 2012. </a:t>
            </a:r>
            <a:endParaRPr lang="en-IN" sz="1600"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G. Welch and E. </a:t>
            </a:r>
            <a:r>
              <a:rPr lang="en-US" sz="1600" dirty="0" err="1" smtClean="0">
                <a:latin typeface="Times New Roman" panose="02020603050405020304" pitchFamily="18" charset="0"/>
                <a:cs typeface="Times New Roman" panose="02020603050405020304" pitchFamily="18" charset="0"/>
              </a:rPr>
              <a:t>Foxlin</a:t>
            </a:r>
            <a:r>
              <a:rPr lang="en-US" sz="1600" dirty="0" smtClean="0">
                <a:latin typeface="Times New Roman" panose="02020603050405020304" pitchFamily="18" charset="0"/>
                <a:cs typeface="Times New Roman" panose="02020603050405020304" pitchFamily="18" charset="0"/>
              </a:rPr>
              <a:t>, “Motion tracking: no silver bullet, but a respectable arsenal,” IEEE Computer Graphics and Applications, vol. 22, no. 6, pp. 24–38, 2002. </a:t>
            </a:r>
            <a:endParaRPr lang="en-IN" sz="1600"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D. </a:t>
            </a:r>
            <a:r>
              <a:rPr lang="en-US" sz="1600" dirty="0" err="1" smtClean="0">
                <a:latin typeface="Times New Roman" panose="02020603050405020304" pitchFamily="18" charset="0"/>
                <a:cs typeface="Times New Roman" panose="02020603050405020304" pitchFamily="18" charset="0"/>
              </a:rPr>
              <a:t>Titterton</a:t>
            </a:r>
            <a:r>
              <a:rPr lang="en-US" sz="1600" dirty="0" smtClean="0">
                <a:latin typeface="Times New Roman" panose="02020603050405020304" pitchFamily="18" charset="0"/>
                <a:cs typeface="Times New Roman" panose="02020603050405020304" pitchFamily="18" charset="0"/>
              </a:rPr>
              <a:t> and J. Weston, </a:t>
            </a:r>
            <a:r>
              <a:rPr lang="en-US" sz="1600" dirty="0" err="1" smtClean="0">
                <a:latin typeface="Times New Roman" panose="02020603050405020304" pitchFamily="18" charset="0"/>
                <a:cs typeface="Times New Roman" panose="02020603050405020304" pitchFamily="18" charset="0"/>
              </a:rPr>
              <a:t>Strapdown</a:t>
            </a:r>
            <a:r>
              <a:rPr lang="en-US" sz="1600" dirty="0" smtClean="0">
                <a:latin typeface="Times New Roman" panose="02020603050405020304" pitchFamily="18" charset="0"/>
                <a:cs typeface="Times New Roman" panose="02020603050405020304" pitchFamily="18" charset="0"/>
              </a:rPr>
              <a:t> Inertial Navigation Tech-</a:t>
            </a:r>
            <a:r>
              <a:rPr lang="en-US" sz="1600" dirty="0" err="1" smtClean="0">
                <a:latin typeface="Times New Roman" panose="02020603050405020304" pitchFamily="18" charset="0"/>
                <a:cs typeface="Times New Roman" panose="02020603050405020304" pitchFamily="18" charset="0"/>
              </a:rPr>
              <a:t>nology</a:t>
            </a:r>
            <a:r>
              <a:rPr lang="en-US" sz="1600" dirty="0" smtClean="0">
                <a:latin typeface="Times New Roman" panose="02020603050405020304" pitchFamily="18" charset="0"/>
                <a:cs typeface="Times New Roman" panose="02020603050405020304" pitchFamily="18" charset="0"/>
              </a:rPr>
              <a:t>, 2nd ed. Institution of Engineering and Technology, Oct. 2004. </a:t>
            </a:r>
            <a:endParaRPr lang="en-IN" sz="1600"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D. G.-E. and G. H. </a:t>
            </a:r>
            <a:r>
              <a:rPr lang="en-US" sz="1600" dirty="0" err="1" smtClean="0">
                <a:latin typeface="Times New Roman" panose="02020603050405020304" pitchFamily="18" charset="0"/>
                <a:cs typeface="Times New Roman" panose="02020603050405020304" pitchFamily="18" charset="0"/>
              </a:rPr>
              <a:t>Elkaim</a:t>
            </a:r>
            <a:r>
              <a:rPr lang="en-US" sz="1600" dirty="0" smtClean="0">
                <a:latin typeface="Times New Roman" panose="02020603050405020304" pitchFamily="18" charset="0"/>
                <a:cs typeface="Times New Roman" panose="02020603050405020304" pitchFamily="18" charset="0"/>
              </a:rPr>
              <a:t>, J. D. Powell, and B. W. </a:t>
            </a:r>
            <a:r>
              <a:rPr lang="en-US" sz="1600" dirty="0" err="1" smtClean="0">
                <a:latin typeface="Times New Roman" panose="02020603050405020304" pitchFamily="18" charset="0"/>
                <a:cs typeface="Times New Roman" panose="02020603050405020304" pitchFamily="18" charset="0"/>
              </a:rPr>
              <a:t>Parkin</a:t>
            </a:r>
            <a:r>
              <a:rPr lang="en-US" sz="1600" dirty="0" smtClean="0">
                <a:latin typeface="Times New Roman" panose="02020603050405020304" pitchFamily="18" charset="0"/>
                <a:cs typeface="Times New Roman" panose="02020603050405020304" pitchFamily="18" charset="0"/>
              </a:rPr>
              <a:t>-son, “Calibration of </a:t>
            </a:r>
            <a:r>
              <a:rPr lang="en-US" sz="1600" dirty="0" err="1" smtClean="0">
                <a:latin typeface="Times New Roman" panose="02020603050405020304" pitchFamily="18" charset="0"/>
                <a:cs typeface="Times New Roman" panose="02020603050405020304" pitchFamily="18" charset="0"/>
              </a:rPr>
              <a:t>strapdown</a:t>
            </a:r>
            <a:r>
              <a:rPr lang="en-US" sz="1600" dirty="0" smtClean="0">
                <a:latin typeface="Times New Roman" panose="02020603050405020304" pitchFamily="18" charset="0"/>
                <a:cs typeface="Times New Roman" panose="02020603050405020304" pitchFamily="18" charset="0"/>
              </a:rPr>
              <a:t> magnetometers in magnetic field domain,” Journal of Aerospace Engineering, vol. 19, no. 2, pp. 87–102, 2006. </a:t>
            </a:r>
            <a:endParaRPr lang="en-IN" sz="1600"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Abrash</a:t>
            </a:r>
            <a:r>
              <a:rPr lang="en-US" sz="1600" dirty="0">
                <a:latin typeface="Times New Roman" panose="02020603050405020304" pitchFamily="18" charset="0"/>
                <a:cs typeface="Times New Roman" panose="02020603050405020304" pitchFamily="18" charset="0"/>
              </a:rPr>
              <a:t>, “Latency: the sine qua non of AR and VR,” Dec. 2012. [Online]. Available: http://blogs.valvesoftware.com/abrash/latency-the-sine-qua-non-of-ar-and-vr/ </a:t>
            </a:r>
            <a:endParaRPr lang="en-IN"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 </a:t>
            </a:r>
            <a:r>
              <a:rPr lang="en-US" sz="1600" dirty="0" err="1">
                <a:latin typeface="Times New Roman" panose="02020603050405020304" pitchFamily="18" charset="0"/>
                <a:cs typeface="Times New Roman" panose="02020603050405020304" pitchFamily="18" charset="0"/>
              </a:rPr>
              <a:t>Carmack</a:t>
            </a:r>
            <a:r>
              <a:rPr lang="en-US" sz="1600" dirty="0">
                <a:latin typeface="Times New Roman" panose="02020603050405020304" pitchFamily="18" charset="0"/>
                <a:cs typeface="Times New Roman" panose="02020603050405020304" pitchFamily="18" charset="0"/>
              </a:rPr>
              <a:t>, “Latency mitigation strategies,” Feb. 2013. [Online]. Available: http://www.altdevblogaday.com/2013/02/22/latency-mitigation-strategies/ </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35EAA593-DEC4-4286-8FDA-02EEBF885E7B}"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dirty="0" smtClean="0"/>
              <a:t>Gesture Based VR</a:t>
            </a:r>
            <a:endParaRPr lang="en-US" dirty="0"/>
          </a:p>
        </p:txBody>
      </p:sp>
      <p:sp>
        <p:nvSpPr>
          <p:cNvPr id="5" name="Slide Number Placeholder 4"/>
          <p:cNvSpPr>
            <a:spLocks noGrp="1"/>
          </p:cNvSpPr>
          <p:nvPr>
            <p:ph type="sldNum" sz="quarter" idx="12"/>
          </p:nvPr>
        </p:nvSpPr>
        <p:spPr/>
        <p:txBody>
          <a:bodyPr/>
          <a:lstStyle/>
          <a:p>
            <a:pPr>
              <a:defRPr/>
            </a:pPr>
            <a:fld id="{8409A622-C389-4900-A78C-C91013447926}" type="slidenum">
              <a:rPr lang="en-US" altLang="en-US" smtClean="0"/>
              <a:pPr>
                <a:defRPr/>
              </a:pPr>
              <a:t>32</a:t>
            </a:fld>
            <a:endParaRPr lang="en-US" altLang="en-US"/>
          </a:p>
        </p:txBody>
      </p:sp>
    </p:spTree>
    <p:extLst>
      <p:ext uri="{BB962C8B-B14F-4D97-AF65-F5344CB8AC3E}">
        <p14:creationId xmlns:p14="http://schemas.microsoft.com/office/powerpoint/2010/main" val="37342436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664503" y="2253559"/>
            <a:ext cx="2571750" cy="1355725"/>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810000" y="2276150"/>
            <a:ext cx="2950377" cy="1310541"/>
          </a:xfrm>
          <a:prstGeom prst="rect">
            <a:avLst/>
          </a:prstGeom>
        </p:spPr>
      </p:pic>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rot="16200000">
            <a:off x="4440239" y="-8861"/>
            <a:ext cx="1406525" cy="2667000"/>
          </a:xfrm>
          <a:prstGeom prst="rect">
            <a:avLst/>
          </a:prstGeom>
        </p:spPr>
      </p:pic>
      <p:pic>
        <p:nvPicPr>
          <p:cNvPr id="5" name="Picture 4"/>
          <p:cNvPicPr/>
          <p:nvPr/>
        </p:nvPicPr>
        <p:blipFill>
          <a:blip r:embed="rId5">
            <a:extLst>
              <a:ext uri="{28A0092B-C50C-407E-A947-70E740481C1C}">
                <a14:useLocalDpi xmlns:a14="http://schemas.microsoft.com/office/drawing/2010/main" val="0"/>
              </a:ext>
            </a:extLst>
          </a:blip>
          <a:stretch>
            <a:fillRect/>
          </a:stretch>
        </p:blipFill>
        <p:spPr>
          <a:xfrm>
            <a:off x="457200" y="574399"/>
            <a:ext cx="2986357" cy="1392052"/>
          </a:xfrm>
          <a:prstGeom prst="rect">
            <a:avLst/>
          </a:prstGeom>
        </p:spPr>
      </p:pic>
      <p:pic>
        <p:nvPicPr>
          <p:cNvPr id="6" name="Picture 5"/>
          <p:cNvPicPr/>
          <p:nvPr/>
        </p:nvPicPr>
        <p:blipFill>
          <a:blip r:embed="rId6">
            <a:extLst>
              <a:ext uri="{28A0092B-C50C-407E-A947-70E740481C1C}">
                <a14:useLocalDpi xmlns:a14="http://schemas.microsoft.com/office/drawing/2010/main" val="0"/>
              </a:ext>
            </a:extLst>
          </a:blip>
          <a:stretch>
            <a:fillRect/>
          </a:stretch>
        </p:blipFill>
        <p:spPr>
          <a:xfrm>
            <a:off x="542925" y="3801378"/>
            <a:ext cx="3124200" cy="1590674"/>
          </a:xfrm>
          <a:prstGeom prst="rect">
            <a:avLst/>
          </a:prstGeom>
        </p:spPr>
      </p:pic>
      <p:pic>
        <p:nvPicPr>
          <p:cNvPr id="7" name="Picture 6"/>
          <p:cNvPicPr/>
          <p:nvPr/>
        </p:nvPicPr>
        <p:blipFill>
          <a:blip r:embed="rId7" cstate="print">
            <a:extLst>
              <a:ext uri="{28A0092B-C50C-407E-A947-70E740481C1C}">
                <a14:useLocalDpi xmlns:a14="http://schemas.microsoft.com/office/drawing/2010/main" val="0"/>
              </a:ext>
            </a:extLst>
          </a:blip>
          <a:stretch>
            <a:fillRect/>
          </a:stretch>
        </p:blipFill>
        <p:spPr>
          <a:xfrm>
            <a:off x="6553200" y="606910"/>
            <a:ext cx="2166761" cy="1309998"/>
          </a:xfrm>
          <a:prstGeom prst="rect">
            <a:avLst/>
          </a:prstGeom>
        </p:spPr>
      </p:pic>
      <p:pic>
        <p:nvPicPr>
          <p:cNvPr id="8" name="Picture 7"/>
          <p:cNvPicPr/>
          <p:nvPr/>
        </p:nvPicPr>
        <p:blipFill>
          <a:blip r:embed="rId8">
            <a:extLst>
              <a:ext uri="{28A0092B-C50C-407E-A947-70E740481C1C}">
                <a14:useLocalDpi xmlns:a14="http://schemas.microsoft.com/office/drawing/2010/main" val="0"/>
              </a:ext>
            </a:extLst>
          </a:blip>
          <a:stretch>
            <a:fillRect/>
          </a:stretch>
        </p:blipFill>
        <p:spPr>
          <a:xfrm>
            <a:off x="7007016" y="2356718"/>
            <a:ext cx="2038278" cy="1038411"/>
          </a:xfrm>
          <a:prstGeom prst="rect">
            <a:avLst/>
          </a:prstGeom>
        </p:spPr>
      </p:pic>
      <p:pic>
        <p:nvPicPr>
          <p:cNvPr id="9" name="Picture 8"/>
          <p:cNvPicPr/>
          <p:nvPr/>
        </p:nvPicPr>
        <p:blipFill>
          <a:blip r:embed="rId9">
            <a:extLst>
              <a:ext uri="{28A0092B-C50C-407E-A947-70E740481C1C}">
                <a14:useLocalDpi xmlns:a14="http://schemas.microsoft.com/office/drawing/2010/main" val="0"/>
              </a:ext>
            </a:extLst>
          </a:blip>
          <a:stretch>
            <a:fillRect/>
          </a:stretch>
        </p:blipFill>
        <p:spPr>
          <a:xfrm>
            <a:off x="3886200" y="3834939"/>
            <a:ext cx="3162300" cy="1487939"/>
          </a:xfrm>
          <a:prstGeom prst="rect">
            <a:avLst/>
          </a:prstGeom>
        </p:spPr>
      </p:pic>
      <p:sp>
        <p:nvSpPr>
          <p:cNvPr id="10" name="Date Placeholder 9"/>
          <p:cNvSpPr>
            <a:spLocks noGrp="1"/>
          </p:cNvSpPr>
          <p:nvPr>
            <p:ph type="dt" sz="half" idx="10"/>
          </p:nvPr>
        </p:nvSpPr>
        <p:spPr/>
        <p:txBody>
          <a:bodyPr/>
          <a:lstStyle/>
          <a:p>
            <a:pPr>
              <a:defRPr/>
            </a:pPr>
            <a:fld id="{AA6B6FBE-569A-4B3C-8B9A-88C896B7433D}" type="datetime1">
              <a:rPr lang="en-US" smtClean="0"/>
              <a:t>5/3/2016</a:t>
            </a:fld>
            <a:endParaRPr lang="en-US"/>
          </a:p>
        </p:txBody>
      </p:sp>
      <p:sp>
        <p:nvSpPr>
          <p:cNvPr id="11" name="Footer Placeholder 10"/>
          <p:cNvSpPr>
            <a:spLocks noGrp="1"/>
          </p:cNvSpPr>
          <p:nvPr>
            <p:ph type="ftr" sz="quarter" idx="11"/>
          </p:nvPr>
        </p:nvSpPr>
        <p:spPr/>
        <p:txBody>
          <a:bodyPr/>
          <a:lstStyle/>
          <a:p>
            <a:pPr>
              <a:defRPr/>
            </a:pPr>
            <a:r>
              <a:rPr lang="en-US" smtClean="0"/>
              <a:t>Gesture Based VR</a:t>
            </a:r>
            <a:endParaRPr lang="en-US"/>
          </a:p>
        </p:txBody>
      </p:sp>
      <p:sp>
        <p:nvSpPr>
          <p:cNvPr id="12" name="Slide Number Placeholder 11"/>
          <p:cNvSpPr>
            <a:spLocks noGrp="1"/>
          </p:cNvSpPr>
          <p:nvPr>
            <p:ph type="sldNum" sz="quarter" idx="12"/>
          </p:nvPr>
        </p:nvSpPr>
        <p:spPr/>
        <p:txBody>
          <a:bodyPr/>
          <a:lstStyle/>
          <a:p>
            <a:pPr>
              <a:defRPr/>
            </a:pPr>
            <a:fld id="{8409A622-C389-4900-A78C-C91013447926}" type="slidenum">
              <a:rPr lang="en-US" altLang="en-US" smtClean="0"/>
              <a:pPr>
                <a:defRPr/>
              </a:pPr>
              <a:t>33</a:t>
            </a:fld>
            <a:endParaRPr lang="en-US" altLang="en-US"/>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26712" y="4274074"/>
            <a:ext cx="1820560" cy="1645226"/>
          </a:xfrm>
          <a:prstGeom prst="rect">
            <a:avLst/>
          </a:prstGeom>
        </p:spPr>
      </p:pic>
    </p:spTree>
    <p:extLst>
      <p:ext uri="{BB962C8B-B14F-4D97-AF65-F5344CB8AC3E}">
        <p14:creationId xmlns:p14="http://schemas.microsoft.com/office/powerpoint/2010/main" val="3460737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28600"/>
            <a:ext cx="7467600" cy="639763"/>
          </a:xfrm>
        </p:spPr>
        <p:txBody>
          <a:bodyPr>
            <a:normAutofit fontScale="90000"/>
          </a:bodyPr>
          <a:lstStyle/>
          <a:p>
            <a:pPr eaLnBrk="1" fontAlgn="auto" hangingPunct="1">
              <a:spcAft>
                <a:spcPts val="0"/>
              </a:spcAft>
              <a:defRPr/>
            </a:pPr>
            <a:r>
              <a:rPr lang="en-US" dirty="0" smtClean="0">
                <a:latin typeface="Times New Roman" panose="02020603050405020304" pitchFamily="18" charset="0"/>
                <a:cs typeface="Times New Roman" panose="02020603050405020304" pitchFamily="18" charset="0"/>
              </a:rPr>
              <a:t>How it works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7848600" cy="1219200"/>
          </a:xfrm>
        </p:spPr>
        <p:txBody>
          <a:bodyPr>
            <a:noAutofit/>
          </a:bodyPr>
          <a:lstStyle/>
          <a:p>
            <a:pPr marL="274320" indent="-274320" eaLnBrk="1" fontAlgn="auto" hangingPunct="1">
              <a:spcAft>
                <a:spcPts val="0"/>
              </a:spcAft>
              <a:buFont typeface="Wingdings"/>
              <a:buChar char=""/>
              <a:defRPr/>
            </a:pPr>
            <a:r>
              <a:rPr lang="en-US" sz="1800" dirty="0">
                <a:latin typeface="Times New Roman" panose="02020603050405020304" pitchFamily="18" charset="0"/>
                <a:cs typeface="Times New Roman" panose="02020603050405020304" pitchFamily="18" charset="0"/>
              </a:rPr>
              <a:t>We don’t live the world of reality but live in the world of perceptions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Font typeface="Wingdings"/>
              <a:buChar char=""/>
              <a:defRPr/>
            </a:pPr>
            <a:r>
              <a:rPr lang="en-US" sz="1800" dirty="0">
                <a:latin typeface="Times New Roman" panose="02020603050405020304" pitchFamily="18" charset="0"/>
                <a:cs typeface="Times New Roman" panose="02020603050405020304" pitchFamily="18" charset="0"/>
              </a:rPr>
              <a:t>Virtual reality uses optical illusions to produce 3d effects to the user</a:t>
            </a:r>
            <a:r>
              <a:rPr lang="en-US" sz="1800" dirty="0" smtClean="0">
                <a:latin typeface="Times New Roman" panose="02020603050405020304" pitchFamily="18" charset="0"/>
                <a:cs typeface="Times New Roman" panose="02020603050405020304" pitchFamily="18" charset="0"/>
              </a:rPr>
              <a:t>.</a:t>
            </a:r>
          </a:p>
          <a:p>
            <a:pPr marL="0" indent="0" eaLnBrk="1" fontAlgn="auto" hangingPunct="1">
              <a:spcAft>
                <a:spcPts val="0"/>
              </a:spcAft>
              <a:buFont typeface="Wingdings"/>
              <a:buNone/>
              <a:defRPr/>
            </a:pPr>
            <a:r>
              <a:rPr lang="en-US" sz="1800" dirty="0" smtClean="0">
                <a:latin typeface="Times New Roman" panose="02020603050405020304" pitchFamily="18" charset="0"/>
                <a:cs typeface="Times New Roman" panose="02020603050405020304" pitchFamily="18" charset="0"/>
              </a:rPr>
              <a:t>Here an example of a famous optical illusion is explained below.</a:t>
            </a:r>
            <a:endParaRPr lang="en-US" sz="1800" dirty="0">
              <a:latin typeface="Times New Roman" panose="02020603050405020304" pitchFamily="18" charset="0"/>
              <a:cs typeface="Times New Roman" panose="02020603050405020304" pitchFamily="18" charset="0"/>
            </a:endParaRPr>
          </a:p>
          <a:p>
            <a:pPr marL="0" indent="0" eaLnBrk="1" fontAlgn="auto" hangingPunct="1">
              <a:spcAft>
                <a:spcPts val="0"/>
              </a:spcAft>
              <a:buFont typeface="Wingdings"/>
              <a:buNone/>
              <a:defRPr/>
            </a:pPr>
            <a:endParaRPr lang="en-US" sz="1800"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Font typeface="Wingdings"/>
              <a:buChar char=""/>
              <a:defRPr/>
            </a:pPr>
            <a:endParaRPr lang="en-US" sz="1800" dirty="0">
              <a:latin typeface="Times New Roman" panose="02020603050405020304" pitchFamily="18" charset="0"/>
              <a:cs typeface="Times New Roman" panose="02020603050405020304" pitchFamily="18" charset="0"/>
            </a:endParaRPr>
          </a:p>
        </p:txBody>
      </p:sp>
      <p:pic>
        <p:nvPicPr>
          <p:cNvPr id="1434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362200"/>
            <a:ext cx="48942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4"/>
          <p:cNvSpPr txBox="1">
            <a:spLocks noChangeArrowheads="1"/>
          </p:cNvSpPr>
          <p:nvPr/>
        </p:nvSpPr>
        <p:spPr bwMode="auto">
          <a:xfrm>
            <a:off x="5840413" y="2525713"/>
            <a:ext cx="2590800"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latin typeface="Times New Roman" panose="02020603050405020304" pitchFamily="18" charset="0"/>
                <a:cs typeface="Times New Roman" panose="02020603050405020304" pitchFamily="18" charset="0"/>
              </a:rPr>
              <a:t>This checkerboard looks </a:t>
            </a:r>
            <a:r>
              <a:rPr lang="en-US" altLang="en-US" sz="2000" dirty="0">
                <a:latin typeface="Times New Roman" panose="02020603050405020304" pitchFamily="18" charset="0"/>
                <a:cs typeface="Times New Roman" panose="02020603050405020304" pitchFamily="18" charset="0"/>
              </a:rPr>
              <a:t>curved/slanting</a:t>
            </a:r>
            <a:r>
              <a:rPr lang="en-US" altLang="en-US" dirty="0">
                <a:latin typeface="Times New Roman" panose="02020603050405020304" pitchFamily="18" charset="0"/>
                <a:cs typeface="Times New Roman" panose="02020603050405020304" pitchFamily="18" charset="0"/>
              </a:rPr>
              <a:t> until your eyes follow the lines from right to left and you'll realize the only difference are the black and white dots in each corner.</a:t>
            </a:r>
          </a:p>
        </p:txBody>
      </p:sp>
      <p:sp>
        <p:nvSpPr>
          <p:cNvPr id="14342" name="TextBox 5"/>
          <p:cNvSpPr txBox="1">
            <a:spLocks noChangeArrowheads="1"/>
          </p:cNvSpPr>
          <p:nvPr/>
        </p:nvSpPr>
        <p:spPr bwMode="auto">
          <a:xfrm>
            <a:off x="593725" y="5503863"/>
            <a:ext cx="6340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latin typeface="Times New Roman" panose="02020603050405020304" pitchFamily="18" charset="0"/>
                <a:cs typeface="Times New Roman" panose="02020603050405020304" pitchFamily="18" charset="0"/>
              </a:rPr>
              <a:t>This optical illusion makes the image to look curved even though the original image is straight. </a:t>
            </a:r>
          </a:p>
        </p:txBody>
      </p:sp>
      <p:sp>
        <p:nvSpPr>
          <p:cNvPr id="2" name="Date Placeholder 1"/>
          <p:cNvSpPr>
            <a:spLocks noGrp="1"/>
          </p:cNvSpPr>
          <p:nvPr>
            <p:ph type="dt" sz="half" idx="10"/>
          </p:nvPr>
        </p:nvSpPr>
        <p:spPr/>
        <p:txBody>
          <a:bodyPr/>
          <a:lstStyle/>
          <a:p>
            <a:pPr>
              <a:defRPr/>
            </a:pPr>
            <a:fld id="{1CFF0CC5-3B5D-48A2-91EB-0BB8E0A8D06F}"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5" name="Slide Number Placeholder 4"/>
          <p:cNvSpPr>
            <a:spLocks noGrp="1"/>
          </p:cNvSpPr>
          <p:nvPr>
            <p:ph type="sldNum" sz="quarter" idx="12"/>
          </p:nvPr>
        </p:nvSpPr>
        <p:spPr/>
        <p:txBody>
          <a:bodyPr/>
          <a:lstStyle/>
          <a:p>
            <a:pPr>
              <a:defRPr/>
            </a:pPr>
            <a:fld id="{E71D7A41-56C8-410A-89F7-902DF9FAB046}" type="slidenum">
              <a:rPr lang="en-US" altLang="en-US" smtClean="0"/>
              <a:pPr>
                <a:defRPr/>
              </a:pPr>
              <a:t>4</a:t>
            </a:fld>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2514600"/>
          </a:xfrm>
        </p:spPr>
        <p:txBody>
          <a:bodyPr>
            <a:normAutofit/>
          </a:bodyPr>
          <a:lstStyle/>
          <a:p>
            <a:pPr marL="274320" indent="-274320" eaLnBrk="1" fontAlgn="auto" hangingPunct="1">
              <a:spcAft>
                <a:spcPts val="0"/>
              </a:spcAft>
              <a:buFont typeface="Wingdings"/>
              <a:buChar char=""/>
              <a:defRPr/>
            </a:pPr>
            <a:r>
              <a:rPr lang="en-US" sz="1600" dirty="0" smtClean="0">
                <a:latin typeface="Times New Roman" pitchFamily="18" charset="0"/>
                <a:cs typeface="Times New Roman" pitchFamily="18" charset="0"/>
              </a:rPr>
              <a:t>Optical illusion that is used in virtual reality is side by side illusion which shows the same image slightly different to both left eye and right eye separately.</a:t>
            </a:r>
          </a:p>
          <a:p>
            <a:pPr marL="274320" indent="-274320" eaLnBrk="1" fontAlgn="auto" hangingPunct="1">
              <a:spcAft>
                <a:spcPts val="0"/>
              </a:spcAft>
              <a:buFont typeface="Wingdings"/>
              <a:buChar char=""/>
              <a:defRPr/>
            </a:pPr>
            <a:r>
              <a:rPr lang="en-US" sz="1600" dirty="0" smtClean="0">
                <a:latin typeface="Times New Roman" pitchFamily="18" charset="0"/>
                <a:cs typeface="Times New Roman" pitchFamily="18" charset="0"/>
              </a:rPr>
              <a:t>The brain processes the image seen by both the eyes combines them to single image which gives the feeling of depth to the object of the image in the brain’s perceptive ,this gives the 3d effect to the user.</a:t>
            </a:r>
          </a:p>
          <a:p>
            <a:pPr marL="274320" indent="-274320" eaLnBrk="1" fontAlgn="auto" hangingPunct="1">
              <a:spcAft>
                <a:spcPts val="0"/>
              </a:spcAft>
              <a:buFont typeface="Wingdings"/>
              <a:buChar char=""/>
              <a:defRPr/>
            </a:pPr>
            <a:r>
              <a:rPr lang="en-US" sz="1600" dirty="0" smtClean="0">
                <a:latin typeface="Times New Roman" pitchFamily="18" charset="0"/>
                <a:cs typeface="Times New Roman" pitchFamily="18" charset="0"/>
              </a:rPr>
              <a:t>The side by side optical illusion is shown below.</a:t>
            </a:r>
          </a:p>
          <a:p>
            <a:pPr marL="0" indent="0" eaLnBrk="1" fontAlgn="auto" hangingPunct="1">
              <a:spcAft>
                <a:spcPts val="0"/>
              </a:spcAft>
              <a:buFont typeface="Arial" charset="0"/>
              <a:buNone/>
              <a:defRPr/>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
        <p:nvSpPr>
          <p:cNvPr id="15364" name="TextBox 7"/>
          <p:cNvSpPr txBox="1">
            <a:spLocks noChangeArrowheads="1"/>
          </p:cNvSpPr>
          <p:nvPr/>
        </p:nvSpPr>
        <p:spPr bwMode="auto">
          <a:xfrm>
            <a:off x="381000" y="4895491"/>
            <a:ext cx="7848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Clr>
                <a:schemeClr val="accent1"/>
              </a:buClr>
              <a:buFont typeface="Courier New" panose="02070309020205020404" pitchFamily="49" charset="0"/>
              <a:buChar char="o"/>
            </a:pPr>
            <a:r>
              <a:rPr lang="en-US" altLang="en-US" sz="2000" dirty="0">
                <a:latin typeface="Times New Roman" panose="02020603050405020304" pitchFamily="18" charset="0"/>
                <a:cs typeface="Times New Roman" panose="02020603050405020304" pitchFamily="18" charset="0"/>
              </a:rPr>
              <a:t>This optical illusion along with the head tracking which is provided by the gyro sensor and accelerometer gives the user illusion of being present in that environment.</a:t>
            </a:r>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666" y="2362200"/>
            <a:ext cx="5046329" cy="227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fld id="{374877D2-7776-4ABA-BAD7-6A2EB90A7E5E}"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E71D7A41-56C8-410A-89F7-902DF9FAB046}" type="slidenum">
              <a:rPr lang="en-US" altLang="en-US" smtClean="0"/>
              <a:pPr>
                <a:defRPr/>
              </a:pPr>
              <a:t>5</a:t>
            </a:fld>
            <a:endParaRPr lang="en-US"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0480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54417" y="380015"/>
            <a:ext cx="6400800" cy="923330"/>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Geometric distortion is a common and important type of optical distortion that occurs in VR goggles as well as in other optical systems</a:t>
            </a:r>
            <a:endParaRPr lang="en-IN" dirty="0"/>
          </a:p>
        </p:txBody>
      </p:sp>
      <p:sp>
        <p:nvSpPr>
          <p:cNvPr id="6" name="Rectangle 5"/>
          <p:cNvSpPr/>
          <p:nvPr/>
        </p:nvSpPr>
        <p:spPr>
          <a:xfrm>
            <a:off x="554417" y="1377433"/>
            <a:ext cx="6371897" cy="646331"/>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Geometric distortion results in straight lines not being seen as straight lines when viewed through the goggle optics</a:t>
            </a:r>
            <a:endParaRPr lang="en-IN" dirty="0"/>
          </a:p>
        </p:txBody>
      </p:sp>
      <p:sp>
        <p:nvSpPr>
          <p:cNvPr id="7" name="Rectangle 6"/>
          <p:cNvSpPr/>
          <p:nvPr/>
        </p:nvSpPr>
        <p:spPr>
          <a:xfrm>
            <a:off x="554417" y="2107377"/>
            <a:ext cx="6151183" cy="646331"/>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The two common types of distortion are barrel distortion and pincushion</a:t>
            </a:r>
            <a:r>
              <a:rPr lang="en-US" i="1"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distortion</a:t>
            </a:r>
            <a:endParaRPr lang="en-IN" dirty="0"/>
          </a:p>
        </p:txBody>
      </p:sp>
      <p:sp>
        <p:nvSpPr>
          <p:cNvPr id="8" name="Rectangle 7"/>
          <p:cNvSpPr/>
          <p:nvPr/>
        </p:nvSpPr>
        <p:spPr>
          <a:xfrm>
            <a:off x="522886" y="5029200"/>
            <a:ext cx="6151183" cy="923330"/>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Both these distortions are often radial, meaning that the amount of distortion is a function of how far a point is relative to the optical axis (e.g. the center of the lens system)</a:t>
            </a:r>
            <a:endParaRPr lang="en-IN" dirty="0"/>
          </a:p>
        </p:txBody>
      </p:sp>
      <p:sp>
        <p:nvSpPr>
          <p:cNvPr id="2" name="Date Placeholder 1"/>
          <p:cNvSpPr>
            <a:spLocks noGrp="1"/>
          </p:cNvSpPr>
          <p:nvPr>
            <p:ph type="dt" sz="half" idx="10"/>
          </p:nvPr>
        </p:nvSpPr>
        <p:spPr/>
        <p:txBody>
          <a:bodyPr/>
          <a:lstStyle/>
          <a:p>
            <a:pPr>
              <a:defRPr/>
            </a:pPr>
            <a:fld id="{C45BEC18-A12A-4992-B924-0E27F1516A8F}"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4" name="Slide Number Placeholder 3"/>
          <p:cNvSpPr>
            <a:spLocks noGrp="1"/>
          </p:cNvSpPr>
          <p:nvPr>
            <p:ph type="sldNum" sz="quarter" idx="12"/>
          </p:nvPr>
        </p:nvSpPr>
        <p:spPr/>
        <p:txBody>
          <a:bodyPr/>
          <a:lstStyle/>
          <a:p>
            <a:pPr>
              <a:defRPr/>
            </a:pPr>
            <a:fld id="{8409A622-C389-4900-A78C-C91013447926}" type="slidenum">
              <a:rPr lang="en-US" altLang="en-US" smtClean="0"/>
              <a:pPr>
                <a:defRPr/>
              </a:pPr>
              <a:t>6</a:t>
            </a:fld>
            <a:endParaRPr lang="en-US" altLang="en-US"/>
          </a:p>
        </p:txBody>
      </p:sp>
    </p:spTree>
    <p:extLst>
      <p:ext uri="{BB962C8B-B14F-4D97-AF65-F5344CB8AC3E}">
        <p14:creationId xmlns:p14="http://schemas.microsoft.com/office/powerpoint/2010/main" val="1870893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96" y="757237"/>
            <a:ext cx="5943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19807" y="228600"/>
            <a:ext cx="3800755" cy="369332"/>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Comparison of various displays</a:t>
            </a:r>
            <a:endParaRPr lang="en-IN" dirty="0"/>
          </a:p>
        </p:txBody>
      </p:sp>
      <p:sp>
        <p:nvSpPr>
          <p:cNvPr id="6" name="Text Box 2"/>
          <p:cNvSpPr txBox="1">
            <a:spLocks noChangeArrowheads="1"/>
          </p:cNvSpPr>
          <p:nvPr/>
        </p:nvSpPr>
        <p:spPr bwMode="auto">
          <a:xfrm>
            <a:off x="1371600" y="2286000"/>
            <a:ext cx="838200" cy="4048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IN" altLang="en-US" sz="1800" b="0" i="0" u="none" strike="noStrike" cap="none" normalizeH="0" baseline="0" smtClean="0">
                <a:ln>
                  <a:noFill/>
                </a:ln>
                <a:solidFill>
                  <a:srgbClr val="FFFFFF"/>
                </a:solidFill>
                <a:effectLst/>
                <a:latin typeface="Times New Roman" panose="02020603050405020304" pitchFamily="18" charset="0"/>
                <a:ea typeface="Arial" panose="020B0604020202020204" pitchFamily="34" charset="0"/>
                <a:cs typeface="Latha"/>
              </a:rPr>
              <a:t>1080p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3414712" y="2296510"/>
            <a:ext cx="762000" cy="352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IN" altLang="en-US" sz="1600" b="0" i="0" u="none" strike="noStrike" cap="none" normalizeH="0" baseline="0" smtClean="0">
                <a:ln>
                  <a:noFill/>
                </a:ln>
                <a:solidFill>
                  <a:srgbClr val="FFFFFF"/>
                </a:solidFill>
                <a:effectLst/>
                <a:latin typeface="Times New Roman" panose="02020603050405020304" pitchFamily="18" charset="0"/>
                <a:ea typeface="Arial" panose="020B0604020202020204" pitchFamily="34" charset="0"/>
                <a:cs typeface="Latha"/>
              </a:rPr>
              <a:t>1440p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 Box 2"/>
          <p:cNvSpPr txBox="1">
            <a:spLocks noChangeArrowheads="1"/>
          </p:cNvSpPr>
          <p:nvPr/>
        </p:nvSpPr>
        <p:spPr bwMode="auto">
          <a:xfrm>
            <a:off x="5402645" y="2320158"/>
            <a:ext cx="771525" cy="412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IN" altLang="en-US" sz="1600" b="0" i="0" u="none" strike="noStrike" cap="none" normalizeH="0" baseline="0" smtClean="0">
                <a:ln>
                  <a:noFill/>
                </a:ln>
                <a:solidFill>
                  <a:srgbClr val="FFFFFF"/>
                </a:solidFill>
                <a:effectLst/>
                <a:latin typeface="Times New Roman" panose="02020603050405020304" pitchFamily="18" charset="0"/>
                <a:ea typeface="Arial" panose="020B0604020202020204" pitchFamily="34" charset="0"/>
                <a:cs typeface="Latha"/>
              </a:rPr>
              <a:t>2160p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13"/>
          <p:cNvSpPr/>
          <p:nvPr/>
        </p:nvSpPr>
        <p:spPr>
          <a:xfrm>
            <a:off x="228600" y="5215857"/>
            <a:ext cx="6934200" cy="830997"/>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sz="1600" dirty="0">
                <a:latin typeface="Times New Roman" panose="02020603050405020304" pitchFamily="18" charset="0"/>
                <a:ea typeface="Calibri" panose="020F0502020204030204" pitchFamily="34" charset="0"/>
              </a:rPr>
              <a:t>The number of pixels in the display module is very important for virtual reality. This is because the image displayed is zoomed by the convex lens present in the headset, so pixels look separated from others </a:t>
            </a:r>
            <a:endParaRPr lang="en-IN" sz="1600" dirty="0"/>
          </a:p>
        </p:txBody>
      </p:sp>
      <p:sp>
        <p:nvSpPr>
          <p:cNvPr id="15" name="Rectangle 14"/>
          <p:cNvSpPr/>
          <p:nvPr/>
        </p:nvSpPr>
        <p:spPr>
          <a:xfrm>
            <a:off x="228600" y="4477194"/>
            <a:ext cx="7162800" cy="584775"/>
          </a:xfrm>
          <a:prstGeom prst="rect">
            <a:avLst/>
          </a:prstGeom>
        </p:spPr>
        <p:txBody>
          <a:bodyPr wrap="square">
            <a:spAutoFit/>
          </a:bodyPr>
          <a:lstStyle/>
          <a:p>
            <a:pPr marL="285750" indent="-285750">
              <a:buClr>
                <a:schemeClr val="accent1"/>
              </a:buClr>
              <a:buFont typeface="Courier New" panose="02070309020205020404" pitchFamily="49" charset="0"/>
              <a:buChar char="o"/>
            </a:pPr>
            <a:r>
              <a:rPr lang="en-US" sz="1600" dirty="0">
                <a:latin typeface="Times New Roman" panose="02020603050405020304" pitchFamily="18" charset="0"/>
                <a:ea typeface="Calibri" panose="020F0502020204030204" pitchFamily="34" charset="0"/>
              </a:rPr>
              <a:t>This problem can be avoided by increasing the number of pixels and pixels per inch (</a:t>
            </a:r>
            <a:r>
              <a:rPr lang="en-US" sz="1600" dirty="0" err="1">
                <a:latin typeface="Times New Roman" panose="02020603050405020304" pitchFamily="18" charset="0"/>
                <a:ea typeface="Calibri" panose="020F0502020204030204" pitchFamily="34" charset="0"/>
              </a:rPr>
              <a:t>ppi</a:t>
            </a:r>
            <a:r>
              <a:rPr lang="en-US" sz="1600" dirty="0">
                <a:latin typeface="Times New Roman" panose="02020603050405020304" pitchFamily="18" charset="0"/>
                <a:ea typeface="Calibri" panose="020F0502020204030204" pitchFamily="34" charset="0"/>
              </a:rPr>
              <a:t>) in the display module</a:t>
            </a:r>
            <a:endParaRPr lang="en-IN" sz="1600" dirty="0"/>
          </a:p>
        </p:txBody>
      </p:sp>
      <p:sp>
        <p:nvSpPr>
          <p:cNvPr id="16" name="Rectangle 15"/>
          <p:cNvSpPr/>
          <p:nvPr/>
        </p:nvSpPr>
        <p:spPr>
          <a:xfrm>
            <a:off x="228600" y="3040617"/>
            <a:ext cx="7162800" cy="1569660"/>
          </a:xfrm>
          <a:prstGeom prst="rect">
            <a:avLst/>
          </a:prstGeom>
        </p:spPr>
        <p:txBody>
          <a:bodyPr wrap="square">
            <a:spAutoFit/>
          </a:bodyPr>
          <a:lstStyle/>
          <a:p>
            <a:pPr marL="285750" marR="304800" indent="-285750" algn="just">
              <a:lnSpc>
                <a:spcPct val="150000"/>
              </a:lnSpc>
              <a:spcAft>
                <a:spcPts val="600"/>
              </a:spcAft>
              <a:buClr>
                <a:schemeClr val="accent1"/>
              </a:buClr>
              <a:buFont typeface="Courier New" panose="02070309020205020404" pitchFamily="49" charset="0"/>
              <a:buChar char="o"/>
            </a:pPr>
            <a:r>
              <a:rPr lang="en-US" sz="1600" dirty="0">
                <a:latin typeface="Times New Roman" panose="02020603050405020304" pitchFamily="18" charset="0"/>
                <a:ea typeface="Calibri" panose="020F0502020204030204" pitchFamily="34" charset="0"/>
                <a:cs typeface="Latha"/>
              </a:rPr>
              <a:t>There is also a problem called ‘Latency’ where the user tends to get disturbed by the delay in motion of the image/video displayed in the screen compared to the fast head movement of the user. This causes a severe problem as the users get disoriented and leads to dizziness.</a:t>
            </a:r>
            <a:endParaRPr lang="en-IN" sz="1600" dirty="0">
              <a:ea typeface="Calibri" panose="020F0502020204030204" pitchFamily="34" charset="0"/>
              <a:cs typeface="Latha"/>
            </a:endParaRPr>
          </a:p>
        </p:txBody>
      </p:sp>
      <p:sp>
        <p:nvSpPr>
          <p:cNvPr id="3" name="Date Placeholder 2"/>
          <p:cNvSpPr>
            <a:spLocks noGrp="1"/>
          </p:cNvSpPr>
          <p:nvPr>
            <p:ph type="dt" sz="half" idx="10"/>
          </p:nvPr>
        </p:nvSpPr>
        <p:spPr/>
        <p:txBody>
          <a:bodyPr/>
          <a:lstStyle/>
          <a:p>
            <a:pPr>
              <a:defRPr/>
            </a:pPr>
            <a:fld id="{FC0F38C4-D87F-41FC-9559-03B1DE26C9E2}" type="datetime1">
              <a:rPr lang="en-US" smtClean="0"/>
              <a:t>5/3/2016</a:t>
            </a:fld>
            <a:endParaRPr lang="en-US"/>
          </a:p>
        </p:txBody>
      </p:sp>
      <p:sp>
        <p:nvSpPr>
          <p:cNvPr id="4" name="Footer Placeholder 3"/>
          <p:cNvSpPr>
            <a:spLocks noGrp="1"/>
          </p:cNvSpPr>
          <p:nvPr>
            <p:ph type="ftr" sz="quarter" idx="11"/>
          </p:nvPr>
        </p:nvSpPr>
        <p:spPr/>
        <p:txBody>
          <a:bodyPr/>
          <a:lstStyle/>
          <a:p>
            <a:pPr>
              <a:defRPr/>
            </a:pPr>
            <a:r>
              <a:rPr lang="en-US" smtClean="0"/>
              <a:t>Gesture Based VR</a:t>
            </a:r>
            <a:endParaRPr lang="en-US"/>
          </a:p>
        </p:txBody>
      </p:sp>
      <p:sp>
        <p:nvSpPr>
          <p:cNvPr id="8" name="Slide Number Placeholder 7"/>
          <p:cNvSpPr>
            <a:spLocks noGrp="1"/>
          </p:cNvSpPr>
          <p:nvPr>
            <p:ph type="sldNum" sz="quarter" idx="12"/>
          </p:nvPr>
        </p:nvSpPr>
        <p:spPr/>
        <p:txBody>
          <a:bodyPr/>
          <a:lstStyle/>
          <a:p>
            <a:pPr>
              <a:defRPr/>
            </a:pPr>
            <a:fld id="{8409A622-C389-4900-A78C-C91013447926}" type="slidenum">
              <a:rPr lang="en-US" altLang="en-US" smtClean="0"/>
              <a:pPr>
                <a:defRPr/>
              </a:pPr>
              <a:t>7</a:t>
            </a:fld>
            <a:endParaRPr lang="en-US" altLang="en-US"/>
          </a:p>
        </p:txBody>
      </p:sp>
    </p:spTree>
    <p:extLst>
      <p:ext uri="{BB962C8B-B14F-4D97-AF65-F5344CB8AC3E}">
        <p14:creationId xmlns:p14="http://schemas.microsoft.com/office/powerpoint/2010/main" val="2401235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28600"/>
            <a:ext cx="6347714" cy="533400"/>
          </a:xfrm>
        </p:spPr>
        <p:txBody>
          <a:bodyPr>
            <a:normAutofit/>
          </a:bodyPr>
          <a:lstStyle/>
          <a:p>
            <a:r>
              <a:rPr lang="en-IN" sz="2800" dirty="0" smtClean="0"/>
              <a:t>VR Existing system</a:t>
            </a:r>
            <a:endParaRPr lang="en-IN" sz="2800" dirty="0"/>
          </a:p>
        </p:txBody>
      </p:sp>
      <p:pic>
        <p:nvPicPr>
          <p:cNvPr id="409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335065"/>
            <a:ext cx="4038600" cy="161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09600" y="824891"/>
            <a:ext cx="6324600" cy="369332"/>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The existing VR system  uses a head mount displays (HMD)</a:t>
            </a:r>
            <a:endParaRPr lang="en-IN" dirty="0"/>
          </a:p>
        </p:txBody>
      </p:sp>
      <p:sp>
        <p:nvSpPr>
          <p:cNvPr id="6" name="Rectangle 5"/>
          <p:cNvSpPr/>
          <p:nvPr/>
        </p:nvSpPr>
        <p:spPr>
          <a:xfrm>
            <a:off x="609600" y="1423773"/>
            <a:ext cx="6477000"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The HMD works based on the principle where the lens is placed between our eyes and the pixels as the light from the display falls on the lenses and converges</a:t>
            </a:r>
            <a:endParaRPr lang="en-IN" dirty="0"/>
          </a:p>
        </p:txBody>
      </p:sp>
      <p:sp>
        <p:nvSpPr>
          <p:cNvPr id="7" name="Rectangle 6"/>
          <p:cNvSpPr/>
          <p:nvPr/>
        </p:nvSpPr>
        <p:spPr>
          <a:xfrm>
            <a:off x="621157" y="4065957"/>
            <a:ext cx="5715000" cy="923330"/>
          </a:xfrm>
          <a:prstGeom prst="rect">
            <a:avLst/>
          </a:prstGeom>
        </p:spPr>
        <p:txBody>
          <a:bodyPr wrap="square">
            <a:spAutoFit/>
          </a:bodyPr>
          <a:lstStyle/>
          <a:p>
            <a:pPr marL="285750" indent="-285750">
              <a:buFont typeface="Arial" panose="020B0604020202020204" pitchFamily="34" charset="0"/>
              <a:buChar char="•"/>
            </a:pPr>
            <a:r>
              <a:rPr lang="en-US" dirty="0" smtClean="0">
                <a:latin typeface="Times New Roman" panose="02020603050405020304" pitchFamily="18" charset="0"/>
                <a:ea typeface="Calibri" panose="020F0502020204030204" pitchFamily="34" charset="0"/>
              </a:rPr>
              <a:t>Many </a:t>
            </a:r>
            <a:r>
              <a:rPr lang="en-US" dirty="0">
                <a:latin typeface="Times New Roman" panose="02020603050405020304" pitchFamily="18" charset="0"/>
                <a:ea typeface="Calibri" panose="020F0502020204030204" pitchFamily="34" charset="0"/>
              </a:rPr>
              <a:t>sensors such Gyro sensor and Accelerometer are used to track the movements of the head and velocity of the movement </a:t>
            </a:r>
            <a:r>
              <a:rPr lang="en-US" dirty="0" smtClean="0">
                <a:latin typeface="Times New Roman" panose="02020603050405020304" pitchFamily="18" charset="0"/>
                <a:ea typeface="Calibri" panose="020F0502020204030204" pitchFamily="34" charset="0"/>
              </a:rPr>
              <a:t>respectively</a:t>
            </a:r>
            <a:endParaRPr lang="en-IN" dirty="0"/>
          </a:p>
        </p:txBody>
      </p:sp>
      <p:sp>
        <p:nvSpPr>
          <p:cNvPr id="8" name="Rectangle 7"/>
          <p:cNvSpPr/>
          <p:nvPr/>
        </p:nvSpPr>
        <p:spPr>
          <a:xfrm>
            <a:off x="600973" y="4918036"/>
            <a:ext cx="6629399" cy="1200329"/>
          </a:xfrm>
          <a:prstGeom prst="rect">
            <a:avLst/>
          </a:prstGeom>
        </p:spPr>
        <p:txBody>
          <a:bodyPr wrap="square">
            <a:spAutoFit/>
          </a:bodyPr>
          <a:lstStyle/>
          <a:p>
            <a:pPr marL="285750" marR="304800" indent="-285750" algn="just">
              <a:spcAft>
                <a:spcPts val="6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Latha"/>
              </a:rPr>
              <a:t>Based on the values of Gyro sensor which depicts the position of the head with respect to x, y and z axes, the image is varied in the display screen, so that the user is able to venture into the virtual 3D environment. </a:t>
            </a:r>
            <a:endParaRPr lang="en-IN" dirty="0">
              <a:ea typeface="Calibri" panose="020F0502020204030204" pitchFamily="34" charset="0"/>
              <a:cs typeface="Latha"/>
            </a:endParaRPr>
          </a:p>
        </p:txBody>
      </p:sp>
      <p:sp>
        <p:nvSpPr>
          <p:cNvPr id="2" name="Date Placeholder 1"/>
          <p:cNvSpPr>
            <a:spLocks noGrp="1"/>
          </p:cNvSpPr>
          <p:nvPr>
            <p:ph type="dt" sz="half" idx="10"/>
          </p:nvPr>
        </p:nvSpPr>
        <p:spPr/>
        <p:txBody>
          <a:bodyPr/>
          <a:lstStyle/>
          <a:p>
            <a:pPr>
              <a:defRPr/>
            </a:pPr>
            <a:fld id="{CD063D49-709D-4DBD-BBD1-E9E65C50182F}" type="datetime1">
              <a:rPr lang="en-US" smtClean="0"/>
              <a:t>5/3/2016</a:t>
            </a:fld>
            <a:endParaRPr lang="en-US"/>
          </a:p>
        </p:txBody>
      </p:sp>
      <p:sp>
        <p:nvSpPr>
          <p:cNvPr id="3" name="Footer Placeholder 2"/>
          <p:cNvSpPr>
            <a:spLocks noGrp="1"/>
          </p:cNvSpPr>
          <p:nvPr>
            <p:ph type="ftr" sz="quarter" idx="11"/>
          </p:nvPr>
        </p:nvSpPr>
        <p:spPr/>
        <p:txBody>
          <a:bodyPr/>
          <a:lstStyle/>
          <a:p>
            <a:pPr>
              <a:defRPr/>
            </a:pPr>
            <a:r>
              <a:rPr lang="en-US" smtClean="0"/>
              <a:t>Gesture Based VR</a:t>
            </a:r>
            <a:endParaRPr lang="en-US"/>
          </a:p>
        </p:txBody>
      </p:sp>
      <p:sp>
        <p:nvSpPr>
          <p:cNvPr id="9" name="Slide Number Placeholder 8"/>
          <p:cNvSpPr>
            <a:spLocks noGrp="1"/>
          </p:cNvSpPr>
          <p:nvPr>
            <p:ph type="sldNum" sz="quarter" idx="12"/>
          </p:nvPr>
        </p:nvSpPr>
        <p:spPr/>
        <p:txBody>
          <a:bodyPr/>
          <a:lstStyle/>
          <a:p>
            <a:pPr>
              <a:defRPr/>
            </a:pPr>
            <a:fld id="{421D6AF5-1463-4D47-BA0B-0E641FF51A00}" type="slidenum">
              <a:rPr lang="en-US" altLang="en-US" smtClean="0"/>
              <a:pPr>
                <a:defRPr/>
              </a:pPr>
              <a:t>8</a:t>
            </a:fld>
            <a:endParaRPr lang="en-US" altLang="en-US"/>
          </a:p>
        </p:txBody>
      </p:sp>
    </p:spTree>
    <p:extLst>
      <p:ext uri="{BB962C8B-B14F-4D97-AF65-F5344CB8AC3E}">
        <p14:creationId xmlns:p14="http://schemas.microsoft.com/office/powerpoint/2010/main" val="3318738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2971800" y="434975"/>
            <a:ext cx="365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800" b="1" u="sng" dirty="0"/>
              <a:t>FLOW CHART</a:t>
            </a:r>
          </a:p>
        </p:txBody>
      </p:sp>
      <p:sp>
        <p:nvSpPr>
          <p:cNvPr id="3" name="Oval 2"/>
          <p:cNvSpPr/>
          <p:nvPr/>
        </p:nvSpPr>
        <p:spPr>
          <a:xfrm>
            <a:off x="3568700" y="1390650"/>
            <a:ext cx="2438400" cy="11430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ectangle 3"/>
          <p:cNvSpPr/>
          <p:nvPr/>
        </p:nvSpPr>
        <p:spPr>
          <a:xfrm>
            <a:off x="895350" y="3124200"/>
            <a:ext cx="2209800" cy="1295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3810000" y="3124200"/>
            <a:ext cx="1981200" cy="13716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324600" y="3124200"/>
            <a:ext cx="2133600" cy="13716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3581400" y="5257800"/>
            <a:ext cx="2438400" cy="1219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3" idx="2"/>
            <a:endCxn id="4" idx="0"/>
          </p:cNvCxnSpPr>
          <p:nvPr/>
        </p:nvCxnSpPr>
        <p:spPr>
          <a:xfrm flipH="1">
            <a:off x="2000250" y="1962150"/>
            <a:ext cx="1568450" cy="1162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0"/>
            <a:endCxn id="3" idx="4"/>
          </p:cNvCxnSpPr>
          <p:nvPr/>
        </p:nvCxnSpPr>
        <p:spPr>
          <a:xfrm flipH="1" flipV="1">
            <a:off x="4787900" y="2533650"/>
            <a:ext cx="12700" cy="590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6"/>
            <a:endCxn id="6" idx="0"/>
          </p:cNvCxnSpPr>
          <p:nvPr/>
        </p:nvCxnSpPr>
        <p:spPr>
          <a:xfrm>
            <a:off x="6007100" y="1962150"/>
            <a:ext cx="1384300" cy="1162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2"/>
            <a:endCxn id="7" idx="2"/>
          </p:cNvCxnSpPr>
          <p:nvPr/>
        </p:nvCxnSpPr>
        <p:spPr>
          <a:xfrm>
            <a:off x="2000250" y="4419600"/>
            <a:ext cx="158115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7" idx="6"/>
          </p:cNvCxnSpPr>
          <p:nvPr/>
        </p:nvCxnSpPr>
        <p:spPr>
          <a:xfrm flipH="1">
            <a:off x="6019800" y="4495800"/>
            <a:ext cx="13716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0"/>
            <a:endCxn id="5" idx="2"/>
          </p:cNvCxnSpPr>
          <p:nvPr/>
        </p:nvCxnSpPr>
        <p:spPr>
          <a:xfrm flipV="1">
            <a:off x="4800600" y="44958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8" name="TextBox 21"/>
          <p:cNvSpPr txBox="1">
            <a:spLocks noChangeArrowheads="1"/>
          </p:cNvSpPr>
          <p:nvPr/>
        </p:nvSpPr>
        <p:spPr bwMode="auto">
          <a:xfrm>
            <a:off x="4254500" y="1752600"/>
            <a:ext cx="1066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a:t>User</a:t>
            </a:r>
          </a:p>
        </p:txBody>
      </p:sp>
      <p:sp>
        <p:nvSpPr>
          <p:cNvPr id="16399" name="TextBox 28"/>
          <p:cNvSpPr txBox="1">
            <a:spLocks noChangeArrowheads="1"/>
          </p:cNvSpPr>
          <p:nvPr/>
        </p:nvSpPr>
        <p:spPr bwMode="auto">
          <a:xfrm>
            <a:off x="1179513" y="3486150"/>
            <a:ext cx="16398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a:t>Hand Controller</a:t>
            </a:r>
          </a:p>
        </p:txBody>
      </p:sp>
      <p:sp>
        <p:nvSpPr>
          <p:cNvPr id="16400" name="TextBox 29"/>
          <p:cNvSpPr txBox="1">
            <a:spLocks noChangeArrowheads="1"/>
          </p:cNvSpPr>
          <p:nvPr/>
        </p:nvSpPr>
        <p:spPr bwMode="auto">
          <a:xfrm>
            <a:off x="3962400" y="348615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a:t>Display Module</a:t>
            </a:r>
          </a:p>
        </p:txBody>
      </p:sp>
      <p:sp>
        <p:nvSpPr>
          <p:cNvPr id="16401" name="TextBox 30"/>
          <p:cNvSpPr txBox="1">
            <a:spLocks noChangeArrowheads="1"/>
          </p:cNvSpPr>
          <p:nvPr/>
        </p:nvSpPr>
        <p:spPr bwMode="auto">
          <a:xfrm>
            <a:off x="6527800" y="3348038"/>
            <a:ext cx="1752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a:t>Head movements tracking sensors</a:t>
            </a:r>
          </a:p>
        </p:txBody>
      </p:sp>
      <p:sp>
        <p:nvSpPr>
          <p:cNvPr id="16402" name="TextBox 31"/>
          <p:cNvSpPr txBox="1">
            <a:spLocks noChangeArrowheads="1"/>
          </p:cNvSpPr>
          <p:nvPr/>
        </p:nvSpPr>
        <p:spPr bwMode="auto">
          <a:xfrm>
            <a:off x="4064000" y="56388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a:t>Simulator</a:t>
            </a:r>
          </a:p>
        </p:txBody>
      </p:sp>
      <p:sp>
        <p:nvSpPr>
          <p:cNvPr id="2" name="Date Placeholder 1"/>
          <p:cNvSpPr>
            <a:spLocks noGrp="1"/>
          </p:cNvSpPr>
          <p:nvPr>
            <p:ph type="dt" sz="half" idx="10"/>
          </p:nvPr>
        </p:nvSpPr>
        <p:spPr/>
        <p:txBody>
          <a:bodyPr/>
          <a:lstStyle/>
          <a:p>
            <a:pPr>
              <a:defRPr/>
            </a:pPr>
            <a:fld id="{1CFFE71B-10FE-4F9F-957B-C45FF8A5A045}" type="datetime1">
              <a:rPr lang="en-US" smtClean="0"/>
              <a:t>5/3/2016</a:t>
            </a:fld>
            <a:endParaRPr lang="en-US"/>
          </a:p>
        </p:txBody>
      </p:sp>
      <p:sp>
        <p:nvSpPr>
          <p:cNvPr id="8" name="Footer Placeholder 7"/>
          <p:cNvSpPr>
            <a:spLocks noGrp="1"/>
          </p:cNvSpPr>
          <p:nvPr>
            <p:ph type="ftr" sz="quarter" idx="11"/>
          </p:nvPr>
        </p:nvSpPr>
        <p:spPr/>
        <p:txBody>
          <a:bodyPr/>
          <a:lstStyle/>
          <a:p>
            <a:pPr>
              <a:defRPr/>
            </a:pPr>
            <a:r>
              <a:rPr lang="en-US" smtClean="0"/>
              <a:t>Gesture Based VR</a:t>
            </a:r>
            <a:endParaRPr lang="en-US"/>
          </a:p>
        </p:txBody>
      </p:sp>
      <p:sp>
        <p:nvSpPr>
          <p:cNvPr id="9" name="Slide Number Placeholder 8"/>
          <p:cNvSpPr>
            <a:spLocks noGrp="1"/>
          </p:cNvSpPr>
          <p:nvPr>
            <p:ph type="sldNum" sz="quarter" idx="12"/>
          </p:nvPr>
        </p:nvSpPr>
        <p:spPr/>
        <p:txBody>
          <a:bodyPr/>
          <a:lstStyle/>
          <a:p>
            <a:pPr>
              <a:defRPr/>
            </a:pPr>
            <a:fld id="{8409A622-C389-4900-A78C-C91013447926}" type="slidenum">
              <a:rPr lang="en-US" altLang="en-US" smtClean="0"/>
              <a:pPr>
                <a:defRPr/>
              </a:pPr>
              <a:t>9</a:t>
            </a:fld>
            <a:endParaRPr lang="en-US"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2789</TotalTime>
  <Words>3624</Words>
  <Application>Microsoft Office PowerPoint</Application>
  <PresentationFormat>On-screen Show (4:3)</PresentationFormat>
  <Paragraphs>488</Paragraphs>
  <Slides>33</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Calibri</vt:lpstr>
      <vt:lpstr>Calibri Light</vt:lpstr>
      <vt:lpstr>Courier New</vt:lpstr>
      <vt:lpstr>Latha</vt:lpstr>
      <vt:lpstr>Times New Roman</vt:lpstr>
      <vt:lpstr>Trebuchet MS</vt:lpstr>
      <vt:lpstr>Wingdings</vt:lpstr>
      <vt:lpstr>Wingdings 3</vt:lpstr>
      <vt:lpstr>Facet</vt:lpstr>
      <vt:lpstr>Office Theme</vt:lpstr>
      <vt:lpstr>Project VIVAVOCE on Gesture Based Virtual Reality Systems. </vt:lpstr>
      <vt:lpstr>What is Virtual Reality ?</vt:lpstr>
      <vt:lpstr>Introduction:</vt:lpstr>
      <vt:lpstr>How it works ?</vt:lpstr>
      <vt:lpstr>PowerPoint Presentation</vt:lpstr>
      <vt:lpstr>PowerPoint Presentation</vt:lpstr>
      <vt:lpstr>PowerPoint Presentation</vt:lpstr>
      <vt:lpstr>VR Existing system</vt:lpstr>
      <vt:lpstr>PowerPoint Presentation</vt:lpstr>
      <vt:lpstr>Problems in present VR:</vt:lpstr>
      <vt:lpstr>Proposed System</vt:lpstr>
      <vt:lpstr>PowerPoint Presentation</vt:lpstr>
      <vt:lpstr>PowerPoint Presentation</vt:lpstr>
      <vt:lpstr>Explanation</vt:lpstr>
      <vt:lpstr>PowerPoint Presentation</vt:lpstr>
      <vt:lpstr>PowerPoint Presentation</vt:lpstr>
      <vt:lpstr>PowerPoint Presentation</vt:lpstr>
      <vt:lpstr>PowerPoint Presentation</vt:lpstr>
      <vt:lpstr>PowerPoint Presentation</vt:lpstr>
      <vt:lpstr>PowerPoint Presentation</vt:lpstr>
      <vt:lpstr>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 QUAKE DECTECTOR</dc:title>
  <dc:creator>ADITHYA VENKATESH.M</dc:creator>
  <cp:lastModifiedBy>siva shyam</cp:lastModifiedBy>
  <cp:revision>189</cp:revision>
  <dcterms:created xsi:type="dcterms:W3CDTF">2015-12-21T10:06:51Z</dcterms:created>
  <dcterms:modified xsi:type="dcterms:W3CDTF">2016-05-03T16:44:56Z</dcterms:modified>
</cp:coreProperties>
</file>